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Override6.xml" ContentType="application/vnd.openxmlformats-officedocument.themeOverrid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6.xml" ContentType="application/vnd.openxmlformats-officedocument.them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92" r:id="rId2"/>
    <p:sldMasterId id="2147483924" r:id="rId3"/>
    <p:sldMasterId id="2147484043" r:id="rId4"/>
    <p:sldMasterId id="2147484055" r:id="rId5"/>
  </p:sldMasterIdLst>
  <p:notesMasterIdLst>
    <p:notesMasterId r:id="rId56"/>
  </p:notesMasterIdLst>
  <p:handoutMasterIdLst>
    <p:handoutMasterId r:id="rId57"/>
  </p:handoutMasterIdLst>
  <p:sldIdLst>
    <p:sldId id="256" r:id="rId6"/>
    <p:sldId id="257" r:id="rId7"/>
    <p:sldId id="278" r:id="rId8"/>
    <p:sldId id="279" r:id="rId9"/>
    <p:sldId id="280" r:id="rId10"/>
    <p:sldId id="281" r:id="rId11"/>
    <p:sldId id="258" r:id="rId12"/>
    <p:sldId id="282" r:id="rId13"/>
    <p:sldId id="259" r:id="rId14"/>
    <p:sldId id="260" r:id="rId15"/>
    <p:sldId id="261" r:id="rId16"/>
    <p:sldId id="283" r:id="rId17"/>
    <p:sldId id="262" r:id="rId18"/>
    <p:sldId id="284" r:id="rId19"/>
    <p:sldId id="285" r:id="rId20"/>
    <p:sldId id="331" r:id="rId21"/>
    <p:sldId id="332" r:id="rId22"/>
    <p:sldId id="334" r:id="rId23"/>
    <p:sldId id="335" r:id="rId24"/>
    <p:sldId id="336" r:id="rId25"/>
    <p:sldId id="333" r:id="rId26"/>
    <p:sldId id="337" r:id="rId27"/>
    <p:sldId id="338" r:id="rId28"/>
    <p:sldId id="339" r:id="rId29"/>
    <p:sldId id="340" r:id="rId30"/>
    <p:sldId id="341" r:id="rId31"/>
    <p:sldId id="342" r:id="rId32"/>
    <p:sldId id="343" r:id="rId33"/>
    <p:sldId id="344" r:id="rId34"/>
    <p:sldId id="345" r:id="rId35"/>
    <p:sldId id="346" r:id="rId36"/>
    <p:sldId id="347" r:id="rId37"/>
    <p:sldId id="348" r:id="rId38"/>
    <p:sldId id="349" r:id="rId39"/>
    <p:sldId id="350" r:id="rId40"/>
    <p:sldId id="351" r:id="rId41"/>
    <p:sldId id="352" r:id="rId42"/>
    <p:sldId id="353" r:id="rId43"/>
    <p:sldId id="354" r:id="rId44"/>
    <p:sldId id="355" r:id="rId45"/>
    <p:sldId id="356" r:id="rId46"/>
    <p:sldId id="357" r:id="rId47"/>
    <p:sldId id="358" r:id="rId48"/>
    <p:sldId id="359" r:id="rId49"/>
    <p:sldId id="360" r:id="rId50"/>
    <p:sldId id="361" r:id="rId51"/>
    <p:sldId id="362" r:id="rId52"/>
    <p:sldId id="363" r:id="rId53"/>
    <p:sldId id="364" r:id="rId54"/>
    <p:sldId id="330" r:id="rId55"/>
  </p:sldIdLst>
  <p:sldSz cx="9144000" cy="6858000" type="screen4x3"/>
  <p:notesSz cx="6858000" cy="9945688"/>
  <p:custShowLst>
    <p:custShow name="การนำเสนอแบบกำหนดเอง 1" id="0">
      <p:sldLst>
        <p:sld r:id="rId6"/>
        <p:sld r:id="rId7"/>
        <p:sld r:id="rId12"/>
        <p:sld r:id="rId14"/>
        <p:sld r:id="rId15"/>
        <p:sld r:id="rId16"/>
        <p:sld r:id="rId18"/>
      </p:sldLst>
    </p:custShow>
  </p:custShowLst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99"/>
    <a:srgbClr val="0033CC"/>
    <a:srgbClr val="00FFFF"/>
    <a:srgbClr val="ADBAFD"/>
    <a:srgbClr val="EEE78E"/>
    <a:srgbClr val="F0A5FD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434" autoAdjust="0"/>
  </p:normalViewPr>
  <p:slideViewPr>
    <p:cSldViewPr>
      <p:cViewPr varScale="1">
        <p:scale>
          <a:sx n="110" d="100"/>
          <a:sy n="110" d="100"/>
        </p:scale>
        <p:origin x="16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61" Type="http://schemas.openxmlformats.org/officeDocument/2006/relationships/tableStyles" Target="tableStyles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viewProps" Target="view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CD623D-2D23-42B0-8D9C-1075D4834107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E11A1A8E-91F2-47A2-A563-50390FC1013F}">
      <dgm:prSet phldrT="[Text]"/>
      <dgm:spPr/>
      <dgm:t>
        <a:bodyPr/>
        <a:lstStyle/>
        <a:p>
          <a:r>
            <a:rPr lang="th-TH" dirty="0" smtClean="0">
              <a:latin typeface="TH Niramit AS" pitchFamily="2" charset="-34"/>
              <a:cs typeface="TH Niramit AS" pitchFamily="2" charset="-34"/>
            </a:rPr>
            <a:t>1. เรียนครบตามหลักสูตรที่ได้รับการรับรองจากคุรุสภา</a:t>
          </a:r>
          <a:endParaRPr lang="th-TH" dirty="0"/>
        </a:p>
      </dgm:t>
    </dgm:pt>
    <dgm:pt modelId="{A5B1B581-8778-4E4B-915A-8121CC693E9E}" type="parTrans" cxnId="{3962DAC8-ED39-4288-AB6F-59A415E22D86}">
      <dgm:prSet/>
      <dgm:spPr/>
      <dgm:t>
        <a:bodyPr/>
        <a:lstStyle/>
        <a:p>
          <a:endParaRPr lang="th-TH"/>
        </a:p>
      </dgm:t>
    </dgm:pt>
    <dgm:pt modelId="{EDFF73A2-498E-4627-A3D5-EF9975C19A4E}" type="sibTrans" cxnId="{3962DAC8-ED39-4288-AB6F-59A415E22D86}">
      <dgm:prSet/>
      <dgm:spPr/>
      <dgm:t>
        <a:bodyPr/>
        <a:lstStyle/>
        <a:p>
          <a:endParaRPr lang="th-TH"/>
        </a:p>
      </dgm:t>
    </dgm:pt>
    <dgm:pt modelId="{D3B0A244-DBE6-4322-9FAD-1472C374CB3C}">
      <dgm:prSet phldrT="[Text]"/>
      <dgm:spPr/>
      <dgm:t>
        <a:bodyPr/>
        <a:lstStyle/>
        <a:p>
          <a:r>
            <a:rPr lang="th-TH" dirty="0" smtClean="0">
              <a:latin typeface="TH Niramit AS" pitchFamily="2" charset="-34"/>
              <a:cs typeface="TH Niramit AS" pitchFamily="2" charset="-34"/>
            </a:rPr>
            <a:t>2. ผ่านเกณฑ์การประเมินของสถาบันการผลิต</a:t>
          </a:r>
          <a:endParaRPr lang="th-TH" dirty="0"/>
        </a:p>
      </dgm:t>
    </dgm:pt>
    <dgm:pt modelId="{987BC67F-91BA-4B85-9BC7-E433C1818943}" type="parTrans" cxnId="{D8911616-7275-43D1-B03F-6E9D77E39399}">
      <dgm:prSet/>
      <dgm:spPr/>
      <dgm:t>
        <a:bodyPr/>
        <a:lstStyle/>
        <a:p>
          <a:endParaRPr lang="th-TH"/>
        </a:p>
      </dgm:t>
    </dgm:pt>
    <dgm:pt modelId="{58023FB8-D966-455F-88D7-139B1EB396F3}" type="sibTrans" cxnId="{D8911616-7275-43D1-B03F-6E9D77E39399}">
      <dgm:prSet/>
      <dgm:spPr/>
      <dgm:t>
        <a:bodyPr/>
        <a:lstStyle/>
        <a:p>
          <a:endParaRPr lang="th-TH"/>
        </a:p>
      </dgm:t>
    </dgm:pt>
    <dgm:pt modelId="{8744DC6A-1E62-41C3-BECB-AD8DC932C33B}" type="pres">
      <dgm:prSet presAssocID="{08CD623D-2D23-42B0-8D9C-1075D4834107}" presName="linearFlow" presStyleCnt="0">
        <dgm:presLayoutVars>
          <dgm:dir/>
          <dgm:resizeHandles val="exact"/>
        </dgm:presLayoutVars>
      </dgm:prSet>
      <dgm:spPr/>
    </dgm:pt>
    <dgm:pt modelId="{752BEEE7-C97C-48DD-96BB-20A32059D3D2}" type="pres">
      <dgm:prSet presAssocID="{E11A1A8E-91F2-47A2-A563-50390FC1013F}" presName="composite" presStyleCnt="0"/>
      <dgm:spPr/>
    </dgm:pt>
    <dgm:pt modelId="{CCDAE82F-D818-489B-8663-EAE6F0962613}" type="pres">
      <dgm:prSet presAssocID="{E11A1A8E-91F2-47A2-A563-50390FC1013F}" presName="imgShp" presStyleLbl="fgImgPlace1" presStyleIdx="0" presStyleCnt="2" custLinFactNeighborX="-17959" custLinFactNeighborY="-27"/>
      <dgm:spPr/>
    </dgm:pt>
    <dgm:pt modelId="{7E270B2E-282B-44C8-B053-B446FCE436BF}" type="pres">
      <dgm:prSet presAssocID="{E11A1A8E-91F2-47A2-A563-50390FC1013F}" presName="txShp" presStyleLbl="node1" presStyleIdx="0" presStyleCnt="2" custScaleX="132474" custLinFactNeighborX="8110" custLinFactNeighborY="800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7A1ED35-5E87-460B-A305-4AC082C55A3A}" type="pres">
      <dgm:prSet presAssocID="{EDFF73A2-498E-4627-A3D5-EF9975C19A4E}" presName="spacing" presStyleCnt="0"/>
      <dgm:spPr/>
    </dgm:pt>
    <dgm:pt modelId="{13BC2B17-72DD-4D54-85A9-C15CD3123B92}" type="pres">
      <dgm:prSet presAssocID="{D3B0A244-DBE6-4322-9FAD-1472C374CB3C}" presName="composite" presStyleCnt="0"/>
      <dgm:spPr/>
    </dgm:pt>
    <dgm:pt modelId="{6ECF3AC9-055D-4035-AFD1-6EF6944C16DD}" type="pres">
      <dgm:prSet presAssocID="{D3B0A244-DBE6-4322-9FAD-1472C374CB3C}" presName="imgShp" presStyleLbl="fgImgPlace1" presStyleIdx="1" presStyleCnt="2"/>
      <dgm:spPr/>
    </dgm:pt>
    <dgm:pt modelId="{05B836E3-0CCF-40B6-85E5-7D250F962400}" type="pres">
      <dgm:prSet presAssocID="{D3B0A244-DBE6-4322-9FAD-1472C374CB3C}" presName="txShp" presStyleLbl="node1" presStyleIdx="1" presStyleCnt="2" custScaleX="127358" custLinFactNeighborX="5342" custLinFactNeighborY="-452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1E2E7705-3AA0-4745-ADCF-FD9015E32D8A}" type="presOf" srcId="{D3B0A244-DBE6-4322-9FAD-1472C374CB3C}" destId="{05B836E3-0CCF-40B6-85E5-7D250F962400}" srcOrd="0" destOrd="0" presId="urn:microsoft.com/office/officeart/2005/8/layout/vList3"/>
    <dgm:cxn modelId="{3962DAC8-ED39-4288-AB6F-59A415E22D86}" srcId="{08CD623D-2D23-42B0-8D9C-1075D4834107}" destId="{E11A1A8E-91F2-47A2-A563-50390FC1013F}" srcOrd="0" destOrd="0" parTransId="{A5B1B581-8778-4E4B-915A-8121CC693E9E}" sibTransId="{EDFF73A2-498E-4627-A3D5-EF9975C19A4E}"/>
    <dgm:cxn modelId="{1DE6F4D1-EDC2-432C-9120-E9CF0D1DA0AE}" type="presOf" srcId="{E11A1A8E-91F2-47A2-A563-50390FC1013F}" destId="{7E270B2E-282B-44C8-B053-B446FCE436BF}" srcOrd="0" destOrd="0" presId="urn:microsoft.com/office/officeart/2005/8/layout/vList3"/>
    <dgm:cxn modelId="{2140BF68-A810-4ED3-B920-B93CF16B2C1E}" type="presOf" srcId="{08CD623D-2D23-42B0-8D9C-1075D4834107}" destId="{8744DC6A-1E62-41C3-BECB-AD8DC932C33B}" srcOrd="0" destOrd="0" presId="urn:microsoft.com/office/officeart/2005/8/layout/vList3"/>
    <dgm:cxn modelId="{D8911616-7275-43D1-B03F-6E9D77E39399}" srcId="{08CD623D-2D23-42B0-8D9C-1075D4834107}" destId="{D3B0A244-DBE6-4322-9FAD-1472C374CB3C}" srcOrd="1" destOrd="0" parTransId="{987BC67F-91BA-4B85-9BC7-E433C1818943}" sibTransId="{58023FB8-D966-455F-88D7-139B1EB396F3}"/>
    <dgm:cxn modelId="{F2500ADF-1EE9-4D89-A647-2F8DDE5C24A2}" type="presParOf" srcId="{8744DC6A-1E62-41C3-BECB-AD8DC932C33B}" destId="{752BEEE7-C97C-48DD-96BB-20A32059D3D2}" srcOrd="0" destOrd="0" presId="urn:microsoft.com/office/officeart/2005/8/layout/vList3"/>
    <dgm:cxn modelId="{7241716A-5F9B-408A-9913-461FAB3D6133}" type="presParOf" srcId="{752BEEE7-C97C-48DD-96BB-20A32059D3D2}" destId="{CCDAE82F-D818-489B-8663-EAE6F0962613}" srcOrd="0" destOrd="0" presId="urn:microsoft.com/office/officeart/2005/8/layout/vList3"/>
    <dgm:cxn modelId="{673C2744-42EE-460B-8BE0-63E0CA0A4261}" type="presParOf" srcId="{752BEEE7-C97C-48DD-96BB-20A32059D3D2}" destId="{7E270B2E-282B-44C8-B053-B446FCE436BF}" srcOrd="1" destOrd="0" presId="urn:microsoft.com/office/officeart/2005/8/layout/vList3"/>
    <dgm:cxn modelId="{6DF2B57E-243E-4184-8E12-9601AC1D4A7C}" type="presParOf" srcId="{8744DC6A-1E62-41C3-BECB-AD8DC932C33B}" destId="{B7A1ED35-5E87-460B-A305-4AC082C55A3A}" srcOrd="1" destOrd="0" presId="urn:microsoft.com/office/officeart/2005/8/layout/vList3"/>
    <dgm:cxn modelId="{CF15DD49-BE13-4125-8EFD-2B944ECF745D}" type="presParOf" srcId="{8744DC6A-1E62-41C3-BECB-AD8DC932C33B}" destId="{13BC2B17-72DD-4D54-85A9-C15CD3123B92}" srcOrd="2" destOrd="0" presId="urn:microsoft.com/office/officeart/2005/8/layout/vList3"/>
    <dgm:cxn modelId="{56B0795F-6CD9-4531-9620-5DEC1E262B23}" type="presParOf" srcId="{13BC2B17-72DD-4D54-85A9-C15CD3123B92}" destId="{6ECF3AC9-055D-4035-AFD1-6EF6944C16DD}" srcOrd="0" destOrd="0" presId="urn:microsoft.com/office/officeart/2005/8/layout/vList3"/>
    <dgm:cxn modelId="{5F18001D-064D-4D14-A19A-2B756F1BD8A5}" type="presParOf" srcId="{13BC2B17-72DD-4D54-85A9-C15CD3123B92}" destId="{05B836E3-0CCF-40B6-85E5-7D250F96240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0C9F8D-622E-4471-8781-AF20801EDDA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E3B5401F-1510-4349-8584-5CE0F34CDBFB}">
      <dgm:prSet phldrT="[Text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th-TH" sz="3200" b="1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การปฏิบัติธรรม </a:t>
          </a:r>
          <a:endParaRPr lang="th-TH" sz="3200" b="1" dirty="0">
            <a:solidFill>
              <a:schemeClr val="tx1"/>
            </a:solidFill>
          </a:endParaRPr>
        </a:p>
      </dgm:t>
    </dgm:pt>
    <dgm:pt modelId="{F7B35F12-03BD-4511-B708-7AEE3767CB6C}" type="parTrans" cxnId="{94CBBBFC-38F6-49FC-B4FE-60C5CB6CCC00}">
      <dgm:prSet/>
      <dgm:spPr/>
      <dgm:t>
        <a:bodyPr/>
        <a:lstStyle/>
        <a:p>
          <a:endParaRPr lang="th-TH"/>
        </a:p>
      </dgm:t>
    </dgm:pt>
    <dgm:pt modelId="{3ACF040F-06D9-4209-86E6-10B6FF30EDA1}" type="sibTrans" cxnId="{94CBBBFC-38F6-49FC-B4FE-60C5CB6CCC00}">
      <dgm:prSet/>
      <dgm:spPr/>
      <dgm:t>
        <a:bodyPr/>
        <a:lstStyle/>
        <a:p>
          <a:endParaRPr lang="th-TH"/>
        </a:p>
      </dgm:t>
    </dgm:pt>
    <dgm:pt modelId="{879744AE-9F5B-43C2-B200-61C7A0865394}">
      <dgm:prSet phldrT="[Text]" custT="1"/>
      <dgm:spPr>
        <a:solidFill>
          <a:srgbClr val="ADBAFD"/>
        </a:solidFill>
        <a:ln>
          <a:solidFill>
            <a:srgbClr val="00FFFF"/>
          </a:solidFill>
        </a:ln>
      </dgm:spPr>
      <dgm:t>
        <a:bodyPr/>
        <a:lstStyle/>
        <a:p>
          <a:r>
            <a:rPr lang="th-TH" sz="3200" b="1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กิจกรรมอาสา </a:t>
          </a:r>
          <a:endParaRPr lang="th-TH" sz="3200" b="1" dirty="0">
            <a:solidFill>
              <a:schemeClr val="tx1"/>
            </a:solidFill>
          </a:endParaRPr>
        </a:p>
      </dgm:t>
    </dgm:pt>
    <dgm:pt modelId="{7699A4D7-A446-4F04-9F21-A714663ED136}" type="parTrans" cxnId="{FADC45DE-C662-4D96-951B-96EF40061753}">
      <dgm:prSet/>
      <dgm:spPr/>
      <dgm:t>
        <a:bodyPr/>
        <a:lstStyle/>
        <a:p>
          <a:endParaRPr lang="th-TH"/>
        </a:p>
      </dgm:t>
    </dgm:pt>
    <dgm:pt modelId="{A7176A52-2250-4C83-9A2B-F2590A7DED43}" type="sibTrans" cxnId="{FADC45DE-C662-4D96-951B-96EF40061753}">
      <dgm:prSet/>
      <dgm:spPr/>
      <dgm:t>
        <a:bodyPr/>
        <a:lstStyle/>
        <a:p>
          <a:endParaRPr lang="th-TH"/>
        </a:p>
      </dgm:t>
    </dgm:pt>
    <dgm:pt modelId="{8E0B1197-F407-4B2D-AA68-D1000B499BBE}">
      <dgm:prSet phldrT="[Text]"/>
      <dgm:spPr>
        <a:solidFill>
          <a:schemeClr val="accent6">
            <a:lumMod val="20000"/>
            <a:lumOff val="8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th-TH" b="1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กิจกรรมส่งเสริมคุณธรรมจริยธรรม จรรยาบรรณวิชาชีพ</a:t>
          </a:r>
          <a:endParaRPr lang="th-TH" b="1" dirty="0">
            <a:solidFill>
              <a:schemeClr val="tx1"/>
            </a:solidFill>
          </a:endParaRPr>
        </a:p>
      </dgm:t>
    </dgm:pt>
    <dgm:pt modelId="{B09116DC-A825-4CCE-9B0F-5F43031FA849}" type="parTrans" cxnId="{9BB59F58-C1AC-43D2-BBB0-405739AAD754}">
      <dgm:prSet/>
      <dgm:spPr/>
      <dgm:t>
        <a:bodyPr/>
        <a:lstStyle/>
        <a:p>
          <a:endParaRPr lang="th-TH"/>
        </a:p>
      </dgm:t>
    </dgm:pt>
    <dgm:pt modelId="{D9BD14BE-ECB3-4955-A099-1E87F619BE84}" type="sibTrans" cxnId="{9BB59F58-C1AC-43D2-BBB0-405739AAD754}">
      <dgm:prSet/>
      <dgm:spPr/>
      <dgm:t>
        <a:bodyPr/>
        <a:lstStyle/>
        <a:p>
          <a:endParaRPr lang="th-TH"/>
        </a:p>
      </dgm:t>
    </dgm:pt>
    <dgm:pt modelId="{2CE76C0D-6233-462F-9314-CE4E0F201065}" type="pres">
      <dgm:prSet presAssocID="{990C9F8D-622E-4471-8781-AF20801EDDA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5296DD5-B1A3-4D5D-9695-17E2D07662E1}" type="pres">
      <dgm:prSet presAssocID="{E3B5401F-1510-4349-8584-5CE0F34CDBFB}" presName="composite" presStyleCnt="0"/>
      <dgm:spPr/>
    </dgm:pt>
    <dgm:pt modelId="{46D9083A-5B74-4730-95E4-E05BED837D94}" type="pres">
      <dgm:prSet presAssocID="{E3B5401F-1510-4349-8584-5CE0F34CDBFB}" presName="bentUpArrow1" presStyleLbl="alignImgPlace1" presStyleIdx="0" presStyleCnt="2" custLinFactNeighborX="-62070" custLinFactNeighborY="470"/>
      <dgm:spPr>
        <a:ln>
          <a:solidFill>
            <a:schemeClr val="accent2"/>
          </a:solidFill>
        </a:ln>
      </dgm:spPr>
    </dgm:pt>
    <dgm:pt modelId="{4EE2A643-BD96-4CD7-B300-4FBE1764D6AC}" type="pres">
      <dgm:prSet presAssocID="{E3B5401F-1510-4349-8584-5CE0F34CDBFB}" presName="ParentText" presStyleLbl="node1" presStyleIdx="0" presStyleCnt="3" custScaleX="28587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5431AB4-FB39-41C2-8D61-B05148844119}" type="pres">
      <dgm:prSet presAssocID="{E3B5401F-1510-4349-8584-5CE0F34CDBFB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16DF2EA-108D-4FCD-A05B-FDAB602B7E7F}" type="pres">
      <dgm:prSet presAssocID="{3ACF040F-06D9-4209-86E6-10B6FF30EDA1}" presName="sibTrans" presStyleCnt="0"/>
      <dgm:spPr/>
    </dgm:pt>
    <dgm:pt modelId="{EC5B84C2-407A-4F89-87AE-FDFF4ECE2A6E}" type="pres">
      <dgm:prSet presAssocID="{879744AE-9F5B-43C2-B200-61C7A0865394}" presName="composite" presStyleCnt="0"/>
      <dgm:spPr/>
    </dgm:pt>
    <dgm:pt modelId="{1D118E0F-F085-4C31-9DC2-89A8EB5DA109}" type="pres">
      <dgm:prSet presAssocID="{879744AE-9F5B-43C2-B200-61C7A0865394}" presName="bentUpArrow1" presStyleLbl="alignImgPlace1" presStyleIdx="1" presStyleCnt="2" custLinFactNeighborX="-76875" custLinFactNeighborY="6277"/>
      <dgm:spPr>
        <a:ln>
          <a:solidFill>
            <a:schemeClr val="accent2"/>
          </a:solidFill>
        </a:ln>
      </dgm:spPr>
    </dgm:pt>
    <dgm:pt modelId="{90CDCC69-A3CF-4FCD-9EA3-772FE3AA7D63}" type="pres">
      <dgm:prSet presAssocID="{879744AE-9F5B-43C2-B200-61C7A0865394}" presName="ParentText" presStyleLbl="node1" presStyleIdx="1" presStyleCnt="3" custScaleX="31600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21738DB-8C20-4928-9193-19DA75C1E125}" type="pres">
      <dgm:prSet presAssocID="{879744AE-9F5B-43C2-B200-61C7A0865394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A5CB888-BF23-4C2C-A828-82E3F8E03B2B}" type="pres">
      <dgm:prSet presAssocID="{A7176A52-2250-4C83-9A2B-F2590A7DED43}" presName="sibTrans" presStyleCnt="0"/>
      <dgm:spPr/>
    </dgm:pt>
    <dgm:pt modelId="{5511468F-29CE-4F88-B8C4-D8CA832BE844}" type="pres">
      <dgm:prSet presAssocID="{8E0B1197-F407-4B2D-AA68-D1000B499BBE}" presName="composite" presStyleCnt="0"/>
      <dgm:spPr/>
    </dgm:pt>
    <dgm:pt modelId="{E9325099-EDC4-44A7-BC5B-46C18A249FFC}" type="pres">
      <dgm:prSet presAssocID="{8E0B1197-F407-4B2D-AA68-D1000B499BBE}" presName="ParentText" presStyleLbl="node1" presStyleIdx="2" presStyleCnt="3" custScaleX="41426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71D20628-A27A-46D9-9AED-B351F630A631}" type="presOf" srcId="{E3B5401F-1510-4349-8584-5CE0F34CDBFB}" destId="{4EE2A643-BD96-4CD7-B300-4FBE1764D6AC}" srcOrd="0" destOrd="0" presId="urn:microsoft.com/office/officeart/2005/8/layout/StepDownProcess"/>
    <dgm:cxn modelId="{369AC7B4-874C-4F21-8AA5-6FDE9F644639}" type="presOf" srcId="{8E0B1197-F407-4B2D-AA68-D1000B499BBE}" destId="{E9325099-EDC4-44A7-BC5B-46C18A249FFC}" srcOrd="0" destOrd="0" presId="urn:microsoft.com/office/officeart/2005/8/layout/StepDownProcess"/>
    <dgm:cxn modelId="{94CBBBFC-38F6-49FC-B4FE-60C5CB6CCC00}" srcId="{990C9F8D-622E-4471-8781-AF20801EDDA1}" destId="{E3B5401F-1510-4349-8584-5CE0F34CDBFB}" srcOrd="0" destOrd="0" parTransId="{F7B35F12-03BD-4511-B708-7AEE3767CB6C}" sibTransId="{3ACF040F-06D9-4209-86E6-10B6FF30EDA1}"/>
    <dgm:cxn modelId="{A0C10DAD-DA6B-4A6B-8D60-D985B8DF3B81}" type="presOf" srcId="{990C9F8D-622E-4471-8781-AF20801EDDA1}" destId="{2CE76C0D-6233-462F-9314-CE4E0F201065}" srcOrd="0" destOrd="0" presId="urn:microsoft.com/office/officeart/2005/8/layout/StepDownProcess"/>
    <dgm:cxn modelId="{A9CA3BAE-D1AD-44D0-8BDF-229C119E2C8B}" type="presOf" srcId="{879744AE-9F5B-43C2-B200-61C7A0865394}" destId="{90CDCC69-A3CF-4FCD-9EA3-772FE3AA7D63}" srcOrd="0" destOrd="0" presId="urn:microsoft.com/office/officeart/2005/8/layout/StepDownProcess"/>
    <dgm:cxn modelId="{9BB59F58-C1AC-43D2-BBB0-405739AAD754}" srcId="{990C9F8D-622E-4471-8781-AF20801EDDA1}" destId="{8E0B1197-F407-4B2D-AA68-D1000B499BBE}" srcOrd="2" destOrd="0" parTransId="{B09116DC-A825-4CCE-9B0F-5F43031FA849}" sibTransId="{D9BD14BE-ECB3-4955-A099-1E87F619BE84}"/>
    <dgm:cxn modelId="{FADC45DE-C662-4D96-951B-96EF40061753}" srcId="{990C9F8D-622E-4471-8781-AF20801EDDA1}" destId="{879744AE-9F5B-43C2-B200-61C7A0865394}" srcOrd="1" destOrd="0" parTransId="{7699A4D7-A446-4F04-9F21-A714663ED136}" sibTransId="{A7176A52-2250-4C83-9A2B-F2590A7DED43}"/>
    <dgm:cxn modelId="{A7A1CF6A-DC09-4781-86BB-0CB479560CBD}" type="presParOf" srcId="{2CE76C0D-6233-462F-9314-CE4E0F201065}" destId="{B5296DD5-B1A3-4D5D-9695-17E2D07662E1}" srcOrd="0" destOrd="0" presId="urn:microsoft.com/office/officeart/2005/8/layout/StepDownProcess"/>
    <dgm:cxn modelId="{BE5F73B6-2F1E-432A-AA5C-42FE2D2F6D6C}" type="presParOf" srcId="{B5296DD5-B1A3-4D5D-9695-17E2D07662E1}" destId="{46D9083A-5B74-4730-95E4-E05BED837D94}" srcOrd="0" destOrd="0" presId="urn:microsoft.com/office/officeart/2005/8/layout/StepDownProcess"/>
    <dgm:cxn modelId="{E951F903-582E-4E52-96C4-E7BD21A8AD9B}" type="presParOf" srcId="{B5296DD5-B1A3-4D5D-9695-17E2D07662E1}" destId="{4EE2A643-BD96-4CD7-B300-4FBE1764D6AC}" srcOrd="1" destOrd="0" presId="urn:microsoft.com/office/officeart/2005/8/layout/StepDownProcess"/>
    <dgm:cxn modelId="{394A8AA2-0CCD-454D-9EE9-03BBAD7DE90C}" type="presParOf" srcId="{B5296DD5-B1A3-4D5D-9695-17E2D07662E1}" destId="{65431AB4-FB39-41C2-8D61-B05148844119}" srcOrd="2" destOrd="0" presId="urn:microsoft.com/office/officeart/2005/8/layout/StepDownProcess"/>
    <dgm:cxn modelId="{7053F8DA-9FE5-4630-AC7B-E0287941E154}" type="presParOf" srcId="{2CE76C0D-6233-462F-9314-CE4E0F201065}" destId="{816DF2EA-108D-4FCD-A05B-FDAB602B7E7F}" srcOrd="1" destOrd="0" presId="urn:microsoft.com/office/officeart/2005/8/layout/StepDownProcess"/>
    <dgm:cxn modelId="{FBB41AB4-4718-490B-8264-8E95ECEF618A}" type="presParOf" srcId="{2CE76C0D-6233-462F-9314-CE4E0F201065}" destId="{EC5B84C2-407A-4F89-87AE-FDFF4ECE2A6E}" srcOrd="2" destOrd="0" presId="urn:microsoft.com/office/officeart/2005/8/layout/StepDownProcess"/>
    <dgm:cxn modelId="{016250CB-1A1B-4B4F-88C3-40A4E9E100C3}" type="presParOf" srcId="{EC5B84C2-407A-4F89-87AE-FDFF4ECE2A6E}" destId="{1D118E0F-F085-4C31-9DC2-89A8EB5DA109}" srcOrd="0" destOrd="0" presId="urn:microsoft.com/office/officeart/2005/8/layout/StepDownProcess"/>
    <dgm:cxn modelId="{1245A068-D821-450C-A0CC-135BE6CE0EE4}" type="presParOf" srcId="{EC5B84C2-407A-4F89-87AE-FDFF4ECE2A6E}" destId="{90CDCC69-A3CF-4FCD-9EA3-772FE3AA7D63}" srcOrd="1" destOrd="0" presId="urn:microsoft.com/office/officeart/2005/8/layout/StepDownProcess"/>
    <dgm:cxn modelId="{A5B1E4E4-7A51-49A4-80DF-3A49CB28ED51}" type="presParOf" srcId="{EC5B84C2-407A-4F89-87AE-FDFF4ECE2A6E}" destId="{E21738DB-8C20-4928-9193-19DA75C1E125}" srcOrd="2" destOrd="0" presId="urn:microsoft.com/office/officeart/2005/8/layout/StepDownProcess"/>
    <dgm:cxn modelId="{4E4FD60F-B359-42AD-8DB6-04591CA1243E}" type="presParOf" srcId="{2CE76C0D-6233-462F-9314-CE4E0F201065}" destId="{5A5CB888-BF23-4C2C-A828-82E3F8E03B2B}" srcOrd="3" destOrd="0" presId="urn:microsoft.com/office/officeart/2005/8/layout/StepDownProcess"/>
    <dgm:cxn modelId="{D12DAB97-7612-46C1-AE05-E80A22CF33B7}" type="presParOf" srcId="{2CE76C0D-6233-462F-9314-CE4E0F201065}" destId="{5511468F-29CE-4F88-B8C4-D8CA832BE844}" srcOrd="4" destOrd="0" presId="urn:microsoft.com/office/officeart/2005/8/layout/StepDownProcess"/>
    <dgm:cxn modelId="{6A43FF8D-B408-4651-B33C-909A77B8444D}" type="presParOf" srcId="{5511468F-29CE-4F88-B8C4-D8CA832BE844}" destId="{E9325099-EDC4-44A7-BC5B-46C18A249FFC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3EDB51-F0BF-4236-9EB8-3BCED26B9089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DBBAAEAA-6DF7-4799-A8FD-A820969749CF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th-TH" sz="2800" b="1" dirty="0" smtClean="0">
              <a:latin typeface="TH Niramit AS" pitchFamily="2" charset="-34"/>
              <a:cs typeface="TH Niramit AS" pitchFamily="2" charset="-34"/>
            </a:rPr>
            <a:t>ภาคการศึกษาต้น</a:t>
          </a:r>
          <a:endParaRPr lang="th-TH" sz="2800" dirty="0"/>
        </a:p>
      </dgm:t>
    </dgm:pt>
    <dgm:pt modelId="{79B7C59F-275B-41DD-A637-FCAEF357D413}" type="parTrans" cxnId="{F25C5A7F-6BED-4F3C-B5CC-C8EDF315473F}">
      <dgm:prSet/>
      <dgm:spPr/>
      <dgm:t>
        <a:bodyPr/>
        <a:lstStyle/>
        <a:p>
          <a:endParaRPr lang="th-TH"/>
        </a:p>
      </dgm:t>
    </dgm:pt>
    <dgm:pt modelId="{1F211E2E-33A7-4336-96DF-D9C590086A5D}" type="sibTrans" cxnId="{F25C5A7F-6BED-4F3C-B5CC-C8EDF315473F}">
      <dgm:prSet/>
      <dgm:spPr/>
      <dgm:t>
        <a:bodyPr/>
        <a:lstStyle/>
        <a:p>
          <a:endParaRPr lang="th-TH"/>
        </a:p>
      </dgm:t>
    </dgm:pt>
    <dgm:pt modelId="{5A102426-A2C9-4329-A1DC-669256751187}">
      <dgm:prSet phldrT="[Text]"/>
      <dgm:spPr>
        <a:solidFill>
          <a:srgbClr val="ADBAFD"/>
        </a:solidFill>
      </dgm:spPr>
      <dgm:t>
        <a:bodyPr/>
        <a:lstStyle/>
        <a:p>
          <a:r>
            <a:rPr lang="th-TH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พฤษภาคม 2</a:t>
          </a:r>
          <a:r>
            <a:rPr lang="en-US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560</a:t>
          </a:r>
          <a:r>
            <a:rPr lang="th-TH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 – ตุลาคม 25</a:t>
          </a:r>
          <a:r>
            <a:rPr lang="en-US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60</a:t>
          </a:r>
          <a:endParaRPr lang="th-TH" dirty="0">
            <a:solidFill>
              <a:schemeClr val="tx1"/>
            </a:solidFill>
          </a:endParaRPr>
        </a:p>
      </dgm:t>
    </dgm:pt>
    <dgm:pt modelId="{676E1A5C-D39E-48A2-811A-C0D6BA3DF979}" type="parTrans" cxnId="{C04532CF-5963-4507-98AA-55632214F89E}">
      <dgm:prSet/>
      <dgm:spPr/>
      <dgm:t>
        <a:bodyPr/>
        <a:lstStyle/>
        <a:p>
          <a:endParaRPr lang="th-TH"/>
        </a:p>
      </dgm:t>
    </dgm:pt>
    <dgm:pt modelId="{76FDD4E6-AFBA-432C-90DE-ED8B40F2DA96}" type="sibTrans" cxnId="{C04532CF-5963-4507-98AA-55632214F89E}">
      <dgm:prSet/>
      <dgm:spPr/>
      <dgm:t>
        <a:bodyPr/>
        <a:lstStyle/>
        <a:p>
          <a:endParaRPr lang="th-TH"/>
        </a:p>
      </dgm:t>
    </dgm:pt>
    <dgm:pt modelId="{D2D116D5-3172-45EC-8F34-AD673E70BC20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th-TH" sz="2800" b="1" dirty="0" smtClean="0">
              <a:latin typeface="TH Niramit AS" pitchFamily="2" charset="-34"/>
              <a:cs typeface="TH Niramit AS" pitchFamily="2" charset="-34"/>
            </a:rPr>
            <a:t>ภาคการศึกษาปลาย</a:t>
          </a:r>
          <a:endParaRPr lang="th-TH" sz="2800" dirty="0"/>
        </a:p>
      </dgm:t>
    </dgm:pt>
    <dgm:pt modelId="{5049E6DE-D9D8-45F0-9072-B843F0640F56}" type="parTrans" cxnId="{E354188A-9E76-4CB8-9439-7B4EB9AA07AA}">
      <dgm:prSet/>
      <dgm:spPr/>
      <dgm:t>
        <a:bodyPr/>
        <a:lstStyle/>
        <a:p>
          <a:endParaRPr lang="th-TH"/>
        </a:p>
      </dgm:t>
    </dgm:pt>
    <dgm:pt modelId="{B3DF0AF5-7A2D-428D-9B4F-F153BC8741D1}" type="sibTrans" cxnId="{E354188A-9E76-4CB8-9439-7B4EB9AA07AA}">
      <dgm:prSet/>
      <dgm:spPr/>
      <dgm:t>
        <a:bodyPr/>
        <a:lstStyle/>
        <a:p>
          <a:endParaRPr lang="th-TH"/>
        </a:p>
      </dgm:t>
    </dgm:pt>
    <dgm:pt modelId="{EAF11A5B-86CA-4828-9BF6-579CE40BCC07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th-TH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พฤศจิกายน 25</a:t>
          </a:r>
          <a:r>
            <a:rPr lang="en-US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60</a:t>
          </a:r>
          <a:r>
            <a:rPr lang="th-TH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 -  มีนาคม 256</a:t>
          </a:r>
          <a:r>
            <a:rPr lang="en-US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1</a:t>
          </a:r>
          <a:endParaRPr lang="th-TH" dirty="0">
            <a:solidFill>
              <a:schemeClr val="tx1"/>
            </a:solidFill>
          </a:endParaRPr>
        </a:p>
      </dgm:t>
    </dgm:pt>
    <dgm:pt modelId="{6811DE69-93BE-41D6-B362-6C635E36853F}" type="parTrans" cxnId="{68B84FFE-4923-4143-983C-AB2644850F11}">
      <dgm:prSet/>
      <dgm:spPr/>
      <dgm:t>
        <a:bodyPr/>
        <a:lstStyle/>
        <a:p>
          <a:endParaRPr lang="th-TH"/>
        </a:p>
      </dgm:t>
    </dgm:pt>
    <dgm:pt modelId="{C695E850-0FFC-4916-BDD0-6BAACD6D2677}" type="sibTrans" cxnId="{68B84FFE-4923-4143-983C-AB2644850F11}">
      <dgm:prSet/>
      <dgm:spPr/>
      <dgm:t>
        <a:bodyPr/>
        <a:lstStyle/>
        <a:p>
          <a:endParaRPr lang="th-TH"/>
        </a:p>
      </dgm:t>
    </dgm:pt>
    <dgm:pt modelId="{81D688CB-143C-42B2-88E9-6D333AECEA46}" type="pres">
      <dgm:prSet presAssocID="{673EDB51-F0BF-4236-9EB8-3BCED26B908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D6A174-7802-4672-B4A9-5857E4AA1672}" type="pres">
      <dgm:prSet presAssocID="{DBBAAEAA-6DF7-4799-A8FD-A820969749CF}" presName="linNode" presStyleCnt="0"/>
      <dgm:spPr/>
    </dgm:pt>
    <dgm:pt modelId="{226E4162-C0E4-4F8E-803B-7A230DEE2B46}" type="pres">
      <dgm:prSet presAssocID="{DBBAAEAA-6DF7-4799-A8FD-A820969749CF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21402A2-9468-46D1-BA27-8DDF89622D6B}" type="pres">
      <dgm:prSet presAssocID="{DBBAAEAA-6DF7-4799-A8FD-A820969749CF}" presName="bracket" presStyleLbl="parChTrans1D1" presStyleIdx="0" presStyleCnt="2"/>
      <dgm:spPr/>
    </dgm:pt>
    <dgm:pt modelId="{4DAE8EF5-E4AB-43F6-99F8-FB37509128F9}" type="pres">
      <dgm:prSet presAssocID="{DBBAAEAA-6DF7-4799-A8FD-A820969749CF}" presName="spH" presStyleCnt="0"/>
      <dgm:spPr/>
    </dgm:pt>
    <dgm:pt modelId="{DD311501-8CFD-410B-83A7-5CE96E8EA7E8}" type="pres">
      <dgm:prSet presAssocID="{DBBAAEAA-6DF7-4799-A8FD-A820969749CF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EE8768E-F5E4-4133-A4AB-90EFF8D9B2A0}" type="pres">
      <dgm:prSet presAssocID="{1F211E2E-33A7-4336-96DF-D9C590086A5D}" presName="spV" presStyleCnt="0"/>
      <dgm:spPr/>
    </dgm:pt>
    <dgm:pt modelId="{9CD851C7-1214-4013-8117-D15812525B88}" type="pres">
      <dgm:prSet presAssocID="{D2D116D5-3172-45EC-8F34-AD673E70BC20}" presName="linNode" presStyleCnt="0"/>
      <dgm:spPr/>
    </dgm:pt>
    <dgm:pt modelId="{AF7EFBAA-85ED-4E4D-BAF8-9905485E19F0}" type="pres">
      <dgm:prSet presAssocID="{D2D116D5-3172-45EC-8F34-AD673E70BC20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7EDB0A2-3BC4-49A9-967F-1FDBBBDE030F}" type="pres">
      <dgm:prSet presAssocID="{D2D116D5-3172-45EC-8F34-AD673E70BC20}" presName="bracket" presStyleLbl="parChTrans1D1" presStyleIdx="1" presStyleCnt="2"/>
      <dgm:spPr/>
    </dgm:pt>
    <dgm:pt modelId="{4760DF56-59FF-48C9-A945-275ECE17FC7C}" type="pres">
      <dgm:prSet presAssocID="{D2D116D5-3172-45EC-8F34-AD673E70BC20}" presName="spH" presStyleCnt="0"/>
      <dgm:spPr/>
    </dgm:pt>
    <dgm:pt modelId="{7546F534-2F21-4A4C-AF7A-42D8EFCC02D6}" type="pres">
      <dgm:prSet presAssocID="{D2D116D5-3172-45EC-8F34-AD673E70BC20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68B84FFE-4923-4143-983C-AB2644850F11}" srcId="{D2D116D5-3172-45EC-8F34-AD673E70BC20}" destId="{EAF11A5B-86CA-4828-9BF6-579CE40BCC07}" srcOrd="0" destOrd="0" parTransId="{6811DE69-93BE-41D6-B362-6C635E36853F}" sibTransId="{C695E850-0FFC-4916-BDD0-6BAACD6D2677}"/>
    <dgm:cxn modelId="{C04532CF-5963-4507-98AA-55632214F89E}" srcId="{DBBAAEAA-6DF7-4799-A8FD-A820969749CF}" destId="{5A102426-A2C9-4329-A1DC-669256751187}" srcOrd="0" destOrd="0" parTransId="{676E1A5C-D39E-48A2-811A-C0D6BA3DF979}" sibTransId="{76FDD4E6-AFBA-432C-90DE-ED8B40F2DA96}"/>
    <dgm:cxn modelId="{F25C5A7F-6BED-4F3C-B5CC-C8EDF315473F}" srcId="{673EDB51-F0BF-4236-9EB8-3BCED26B9089}" destId="{DBBAAEAA-6DF7-4799-A8FD-A820969749CF}" srcOrd="0" destOrd="0" parTransId="{79B7C59F-275B-41DD-A637-FCAEF357D413}" sibTransId="{1F211E2E-33A7-4336-96DF-D9C590086A5D}"/>
    <dgm:cxn modelId="{C8E8A9A4-9382-467A-897D-A38BB1D13264}" type="presOf" srcId="{EAF11A5B-86CA-4828-9BF6-579CE40BCC07}" destId="{7546F534-2F21-4A4C-AF7A-42D8EFCC02D6}" srcOrd="0" destOrd="0" presId="urn:diagrams.loki3.com/BracketList"/>
    <dgm:cxn modelId="{46CD8544-1AE9-4E29-A3C7-83B79BB05825}" type="presOf" srcId="{D2D116D5-3172-45EC-8F34-AD673E70BC20}" destId="{AF7EFBAA-85ED-4E4D-BAF8-9905485E19F0}" srcOrd="0" destOrd="0" presId="urn:diagrams.loki3.com/BracketList"/>
    <dgm:cxn modelId="{E354188A-9E76-4CB8-9439-7B4EB9AA07AA}" srcId="{673EDB51-F0BF-4236-9EB8-3BCED26B9089}" destId="{D2D116D5-3172-45EC-8F34-AD673E70BC20}" srcOrd="1" destOrd="0" parTransId="{5049E6DE-D9D8-45F0-9072-B843F0640F56}" sibTransId="{B3DF0AF5-7A2D-428D-9B4F-F153BC8741D1}"/>
    <dgm:cxn modelId="{48661519-02EF-48D7-9BBE-3BBB55A6D2BA}" type="presOf" srcId="{DBBAAEAA-6DF7-4799-A8FD-A820969749CF}" destId="{226E4162-C0E4-4F8E-803B-7A230DEE2B46}" srcOrd="0" destOrd="0" presId="urn:diagrams.loki3.com/BracketList"/>
    <dgm:cxn modelId="{3D35C871-86E4-41A6-B698-6D7F8A90D809}" type="presOf" srcId="{5A102426-A2C9-4329-A1DC-669256751187}" destId="{DD311501-8CFD-410B-83A7-5CE96E8EA7E8}" srcOrd="0" destOrd="0" presId="urn:diagrams.loki3.com/BracketList"/>
    <dgm:cxn modelId="{E72DA1B6-8BCE-4D5C-99BA-A674A8D99CDA}" type="presOf" srcId="{673EDB51-F0BF-4236-9EB8-3BCED26B9089}" destId="{81D688CB-143C-42B2-88E9-6D333AECEA46}" srcOrd="0" destOrd="0" presId="urn:diagrams.loki3.com/BracketList"/>
    <dgm:cxn modelId="{051F3D25-A3D9-4737-8881-2259782893F4}" type="presParOf" srcId="{81D688CB-143C-42B2-88E9-6D333AECEA46}" destId="{91D6A174-7802-4672-B4A9-5857E4AA1672}" srcOrd="0" destOrd="0" presId="urn:diagrams.loki3.com/BracketList"/>
    <dgm:cxn modelId="{4849342A-D775-4B22-879A-F49807970D49}" type="presParOf" srcId="{91D6A174-7802-4672-B4A9-5857E4AA1672}" destId="{226E4162-C0E4-4F8E-803B-7A230DEE2B46}" srcOrd="0" destOrd="0" presId="urn:diagrams.loki3.com/BracketList"/>
    <dgm:cxn modelId="{A805DFAD-6A92-43E8-8005-32C5774861FF}" type="presParOf" srcId="{91D6A174-7802-4672-B4A9-5857E4AA1672}" destId="{A21402A2-9468-46D1-BA27-8DDF89622D6B}" srcOrd="1" destOrd="0" presId="urn:diagrams.loki3.com/BracketList"/>
    <dgm:cxn modelId="{31163077-7A22-4F8E-9209-5DF6FA157506}" type="presParOf" srcId="{91D6A174-7802-4672-B4A9-5857E4AA1672}" destId="{4DAE8EF5-E4AB-43F6-99F8-FB37509128F9}" srcOrd="2" destOrd="0" presId="urn:diagrams.loki3.com/BracketList"/>
    <dgm:cxn modelId="{7297C150-8D68-438D-B188-D1CE6D8B506B}" type="presParOf" srcId="{91D6A174-7802-4672-B4A9-5857E4AA1672}" destId="{DD311501-8CFD-410B-83A7-5CE96E8EA7E8}" srcOrd="3" destOrd="0" presId="urn:diagrams.loki3.com/BracketList"/>
    <dgm:cxn modelId="{C38F7904-31B5-4773-858A-DBE3354ABD85}" type="presParOf" srcId="{81D688CB-143C-42B2-88E9-6D333AECEA46}" destId="{2EE8768E-F5E4-4133-A4AB-90EFF8D9B2A0}" srcOrd="1" destOrd="0" presId="urn:diagrams.loki3.com/BracketList"/>
    <dgm:cxn modelId="{CA1157AA-0E6D-46F3-8EF1-B6E39D0ADFD8}" type="presParOf" srcId="{81D688CB-143C-42B2-88E9-6D333AECEA46}" destId="{9CD851C7-1214-4013-8117-D15812525B88}" srcOrd="2" destOrd="0" presId="urn:diagrams.loki3.com/BracketList"/>
    <dgm:cxn modelId="{075683C4-843A-49D1-B6F7-4A145E6B71E2}" type="presParOf" srcId="{9CD851C7-1214-4013-8117-D15812525B88}" destId="{AF7EFBAA-85ED-4E4D-BAF8-9905485E19F0}" srcOrd="0" destOrd="0" presId="urn:diagrams.loki3.com/BracketList"/>
    <dgm:cxn modelId="{39CE5127-40DF-407D-9418-05A4C281BB03}" type="presParOf" srcId="{9CD851C7-1214-4013-8117-D15812525B88}" destId="{27EDB0A2-3BC4-49A9-967F-1FDBBBDE030F}" srcOrd="1" destOrd="0" presId="urn:diagrams.loki3.com/BracketList"/>
    <dgm:cxn modelId="{97E09AE3-93C9-4058-81C9-7BCF839CF251}" type="presParOf" srcId="{9CD851C7-1214-4013-8117-D15812525B88}" destId="{4760DF56-59FF-48C9-A945-275ECE17FC7C}" srcOrd="2" destOrd="0" presId="urn:diagrams.loki3.com/BracketList"/>
    <dgm:cxn modelId="{D3386A9C-D19F-46C1-92B0-A8E7C13AB7F1}" type="presParOf" srcId="{9CD851C7-1214-4013-8117-D15812525B88}" destId="{7546F534-2F21-4A4C-AF7A-42D8EFCC02D6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270B2E-282B-44C8-B053-B446FCE436BF}">
      <dsp:nvSpPr>
        <dsp:cNvPr id="0" name=""/>
        <dsp:cNvSpPr/>
      </dsp:nvSpPr>
      <dsp:spPr>
        <a:xfrm rot="10800000">
          <a:off x="1117824" y="115221"/>
          <a:ext cx="8679619" cy="14340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394" tIns="140970" rIns="263144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700" kern="1200" dirty="0" smtClean="0">
              <a:latin typeface="TH Niramit AS" pitchFamily="2" charset="-34"/>
              <a:cs typeface="TH Niramit AS" pitchFamily="2" charset="-34"/>
            </a:rPr>
            <a:t>1. เรียนครบตามหลักสูตรที่ได้รับการรับรองจากคุรุสภา</a:t>
          </a:r>
          <a:endParaRPr lang="th-TH" sz="3700" kern="1200" dirty="0"/>
        </a:p>
      </dsp:txBody>
      <dsp:txXfrm rot="10800000">
        <a:off x="1476347" y="115221"/>
        <a:ext cx="8321096" cy="1434091"/>
      </dsp:txXfrm>
    </dsp:sp>
    <dsp:sp modelId="{CCDAE82F-D818-489B-8663-EAE6F0962613}">
      <dsp:nvSpPr>
        <dsp:cNvPr id="0" name=""/>
        <dsp:cNvSpPr/>
      </dsp:nvSpPr>
      <dsp:spPr>
        <a:xfrm>
          <a:off x="675707" y="6"/>
          <a:ext cx="1434091" cy="14340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B836E3-0CCF-40B6-85E5-7D250F962400}">
      <dsp:nvSpPr>
        <dsp:cNvPr id="0" name=""/>
        <dsp:cNvSpPr/>
      </dsp:nvSpPr>
      <dsp:spPr>
        <a:xfrm rot="10800000">
          <a:off x="1104065" y="1728186"/>
          <a:ext cx="8344421" cy="14340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394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kern="1200" dirty="0" smtClean="0">
              <a:latin typeface="TH Niramit AS" pitchFamily="2" charset="-34"/>
              <a:cs typeface="TH Niramit AS" pitchFamily="2" charset="-34"/>
            </a:rPr>
            <a:t>2. ผ่านเกณฑ์การประเมินของสถาบันการผลิต</a:t>
          </a:r>
          <a:endParaRPr lang="th-TH" sz="3600" kern="1200" dirty="0"/>
        </a:p>
      </dsp:txBody>
      <dsp:txXfrm rot="10800000">
        <a:off x="1462588" y="1728186"/>
        <a:ext cx="7985898" cy="1434091"/>
      </dsp:txXfrm>
    </dsp:sp>
    <dsp:sp modelId="{6ECF3AC9-055D-4035-AFD1-6EF6944C16DD}">
      <dsp:nvSpPr>
        <dsp:cNvPr id="0" name=""/>
        <dsp:cNvSpPr/>
      </dsp:nvSpPr>
      <dsp:spPr>
        <a:xfrm>
          <a:off x="933255" y="1793007"/>
          <a:ext cx="1434091" cy="14340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D9083A-5B74-4730-95E4-E05BED837D94}">
      <dsp:nvSpPr>
        <dsp:cNvPr id="0" name=""/>
        <dsp:cNvSpPr/>
      </dsp:nvSpPr>
      <dsp:spPr>
        <a:xfrm rot="5400000">
          <a:off x="882723" y="1064562"/>
          <a:ext cx="781715" cy="8899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E2A643-BD96-4CD7-B300-4FBE1764D6AC}">
      <dsp:nvSpPr>
        <dsp:cNvPr id="0" name=""/>
        <dsp:cNvSpPr/>
      </dsp:nvSpPr>
      <dsp:spPr>
        <a:xfrm>
          <a:off x="5008" y="194340"/>
          <a:ext cx="3761955" cy="921121"/>
        </a:xfrm>
        <a:prstGeom prst="roundRect">
          <a:avLst>
            <a:gd name="adj" fmla="val 16670"/>
          </a:avLst>
        </a:prstGeom>
        <a:solidFill>
          <a:schemeClr val="accent2">
            <a:lumMod val="20000"/>
            <a:lumOff val="80000"/>
          </a:schemeClr>
        </a:solidFill>
        <a:ln w="55000" cap="flat" cmpd="thickThin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การปฏิบัติธรรม </a:t>
          </a:r>
          <a:endParaRPr lang="th-TH" sz="3200" b="1" kern="1200" dirty="0">
            <a:solidFill>
              <a:schemeClr val="tx1"/>
            </a:solidFill>
          </a:endParaRPr>
        </a:p>
      </dsp:txBody>
      <dsp:txXfrm>
        <a:off x="49982" y="239314"/>
        <a:ext cx="3672007" cy="831173"/>
      </dsp:txXfrm>
    </dsp:sp>
    <dsp:sp modelId="{65431AB4-FB39-41C2-8D61-B05148844119}">
      <dsp:nvSpPr>
        <dsp:cNvPr id="0" name=""/>
        <dsp:cNvSpPr/>
      </dsp:nvSpPr>
      <dsp:spPr>
        <a:xfrm>
          <a:off x="2543960" y="282190"/>
          <a:ext cx="957095" cy="744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118E0F-F085-4C31-9DC2-89A8EB5DA109}">
      <dsp:nvSpPr>
        <dsp:cNvPr id="0" name=""/>
        <dsp:cNvSpPr/>
      </dsp:nvSpPr>
      <dsp:spPr>
        <a:xfrm rot="5400000">
          <a:off x="2754931" y="2144679"/>
          <a:ext cx="781715" cy="8899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CDCC69-A3CF-4FCD-9EA3-772FE3AA7D63}">
      <dsp:nvSpPr>
        <dsp:cNvPr id="0" name=""/>
        <dsp:cNvSpPr/>
      </dsp:nvSpPr>
      <dsp:spPr>
        <a:xfrm>
          <a:off x="1810746" y="1229064"/>
          <a:ext cx="4158411" cy="921121"/>
        </a:xfrm>
        <a:prstGeom prst="roundRect">
          <a:avLst>
            <a:gd name="adj" fmla="val 16670"/>
          </a:avLst>
        </a:prstGeom>
        <a:solidFill>
          <a:srgbClr val="ADBAFD"/>
        </a:solidFill>
        <a:ln w="55000" cap="flat" cmpd="thickThin" algn="ctr">
          <a:solidFill>
            <a:srgbClr val="00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กิจกรรมอาสา </a:t>
          </a:r>
          <a:endParaRPr lang="th-TH" sz="3200" b="1" kern="1200" dirty="0">
            <a:solidFill>
              <a:schemeClr val="tx1"/>
            </a:solidFill>
          </a:endParaRPr>
        </a:p>
      </dsp:txBody>
      <dsp:txXfrm>
        <a:off x="1855720" y="1274038"/>
        <a:ext cx="4068463" cy="831173"/>
      </dsp:txXfrm>
    </dsp:sp>
    <dsp:sp modelId="{E21738DB-8C20-4928-9193-19DA75C1E125}">
      <dsp:nvSpPr>
        <dsp:cNvPr id="0" name=""/>
        <dsp:cNvSpPr/>
      </dsp:nvSpPr>
      <dsp:spPr>
        <a:xfrm>
          <a:off x="4547926" y="1316914"/>
          <a:ext cx="957095" cy="744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325099-EDC4-44A7-BC5B-46C18A249FFC}">
      <dsp:nvSpPr>
        <dsp:cNvPr id="0" name=""/>
        <dsp:cNvSpPr/>
      </dsp:nvSpPr>
      <dsp:spPr>
        <a:xfrm>
          <a:off x="3616485" y="2263787"/>
          <a:ext cx="5451515" cy="921121"/>
        </a:xfrm>
        <a:prstGeom prst="roundRect">
          <a:avLst>
            <a:gd name="adj" fmla="val 16670"/>
          </a:avLst>
        </a:prstGeom>
        <a:solidFill>
          <a:schemeClr val="accent6">
            <a:lumMod val="20000"/>
            <a:lumOff val="80000"/>
          </a:schemeClr>
        </a:solidFill>
        <a:ln w="55000" cap="flat" cmpd="thickThin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กิจกรรมส่งเสริมคุณธรรมจริยธรรม จรรยาบรรณวิชาชีพ</a:t>
          </a:r>
          <a:endParaRPr lang="th-TH" sz="2400" b="1" kern="1200" dirty="0">
            <a:solidFill>
              <a:schemeClr val="tx1"/>
            </a:solidFill>
          </a:endParaRPr>
        </a:p>
      </dsp:txBody>
      <dsp:txXfrm>
        <a:off x="3661459" y="2308761"/>
        <a:ext cx="5361567" cy="8311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E4162-C0E4-4F8E-803B-7A230DEE2B46}">
      <dsp:nvSpPr>
        <dsp:cNvPr id="0" name=""/>
        <dsp:cNvSpPr/>
      </dsp:nvSpPr>
      <dsp:spPr>
        <a:xfrm>
          <a:off x="0" y="464683"/>
          <a:ext cx="2171700" cy="1061156"/>
        </a:xfrm>
        <a:prstGeom prst="rect">
          <a:avLst/>
        </a:prstGeom>
        <a:noFill/>
        <a:ln>
          <a:solidFill>
            <a:schemeClr val="accent2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TH Niramit AS" pitchFamily="2" charset="-34"/>
              <a:cs typeface="TH Niramit AS" pitchFamily="2" charset="-34"/>
            </a:rPr>
            <a:t>ภาคการศึกษาต้น</a:t>
          </a:r>
          <a:endParaRPr lang="th-TH" sz="2800" kern="1200" dirty="0"/>
        </a:p>
      </dsp:txBody>
      <dsp:txXfrm>
        <a:off x="0" y="464683"/>
        <a:ext cx="2171700" cy="1061156"/>
      </dsp:txXfrm>
    </dsp:sp>
    <dsp:sp modelId="{A21402A2-9468-46D1-BA27-8DDF89622D6B}">
      <dsp:nvSpPr>
        <dsp:cNvPr id="0" name=""/>
        <dsp:cNvSpPr/>
      </dsp:nvSpPr>
      <dsp:spPr>
        <a:xfrm>
          <a:off x="2171699" y="33588"/>
          <a:ext cx="434340" cy="1923345"/>
        </a:xfrm>
        <a:prstGeom prst="leftBrace">
          <a:avLst>
            <a:gd name="adj1" fmla="val 35000"/>
            <a:gd name="adj2" fmla="val 5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311501-8CFD-410B-83A7-5CE96E8EA7E8}">
      <dsp:nvSpPr>
        <dsp:cNvPr id="0" name=""/>
        <dsp:cNvSpPr/>
      </dsp:nvSpPr>
      <dsp:spPr>
        <a:xfrm>
          <a:off x="2779775" y="33588"/>
          <a:ext cx="5907024" cy="1923345"/>
        </a:xfrm>
        <a:prstGeom prst="rect">
          <a:avLst/>
        </a:prstGeom>
        <a:solidFill>
          <a:srgbClr val="ADBAFD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4900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พฤษภาคม 2</a:t>
          </a:r>
          <a:r>
            <a:rPr lang="en-US" sz="4900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560</a:t>
          </a:r>
          <a:r>
            <a:rPr lang="th-TH" sz="4900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 – ตุลาคม 25</a:t>
          </a:r>
          <a:r>
            <a:rPr lang="en-US" sz="4900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60</a:t>
          </a:r>
          <a:endParaRPr lang="th-TH" sz="4900" kern="1200" dirty="0">
            <a:solidFill>
              <a:schemeClr val="tx1"/>
            </a:solidFill>
          </a:endParaRPr>
        </a:p>
      </dsp:txBody>
      <dsp:txXfrm>
        <a:off x="2779775" y="33588"/>
        <a:ext cx="5907024" cy="1923345"/>
      </dsp:txXfrm>
    </dsp:sp>
    <dsp:sp modelId="{AF7EFBAA-85ED-4E4D-BAF8-9905485E19F0}">
      <dsp:nvSpPr>
        <dsp:cNvPr id="0" name=""/>
        <dsp:cNvSpPr/>
      </dsp:nvSpPr>
      <dsp:spPr>
        <a:xfrm>
          <a:off x="0" y="2564428"/>
          <a:ext cx="2171700" cy="1061156"/>
        </a:xfrm>
        <a:prstGeom prst="rect">
          <a:avLst/>
        </a:prstGeom>
        <a:noFill/>
        <a:ln>
          <a:solidFill>
            <a:schemeClr val="accent2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TH Niramit AS" pitchFamily="2" charset="-34"/>
              <a:cs typeface="TH Niramit AS" pitchFamily="2" charset="-34"/>
            </a:rPr>
            <a:t>ภาคการศึกษาปลาย</a:t>
          </a:r>
          <a:endParaRPr lang="th-TH" sz="2800" kern="1200" dirty="0"/>
        </a:p>
      </dsp:txBody>
      <dsp:txXfrm>
        <a:off x="0" y="2564428"/>
        <a:ext cx="2171700" cy="1061156"/>
      </dsp:txXfrm>
    </dsp:sp>
    <dsp:sp modelId="{27EDB0A2-3BC4-49A9-967F-1FDBBBDE030F}">
      <dsp:nvSpPr>
        <dsp:cNvPr id="0" name=""/>
        <dsp:cNvSpPr/>
      </dsp:nvSpPr>
      <dsp:spPr>
        <a:xfrm>
          <a:off x="2171699" y="2133334"/>
          <a:ext cx="434340" cy="1923345"/>
        </a:xfrm>
        <a:prstGeom prst="leftBrace">
          <a:avLst>
            <a:gd name="adj1" fmla="val 35000"/>
            <a:gd name="adj2" fmla="val 5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46F534-2F21-4A4C-AF7A-42D8EFCC02D6}">
      <dsp:nvSpPr>
        <dsp:cNvPr id="0" name=""/>
        <dsp:cNvSpPr/>
      </dsp:nvSpPr>
      <dsp:spPr>
        <a:xfrm>
          <a:off x="2779775" y="2133334"/>
          <a:ext cx="5907024" cy="192334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4900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พฤศจิกายน 25</a:t>
          </a:r>
          <a:r>
            <a:rPr lang="en-US" sz="4900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60</a:t>
          </a:r>
          <a:r>
            <a:rPr lang="th-TH" sz="4900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 -  มีนาคม 256</a:t>
          </a:r>
          <a:r>
            <a:rPr lang="en-US" sz="4900" kern="1200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rPr>
            <a:t>1</a:t>
          </a:r>
          <a:endParaRPr lang="th-TH" sz="4900" kern="1200" dirty="0">
            <a:solidFill>
              <a:schemeClr val="tx1"/>
            </a:solidFill>
          </a:endParaRPr>
        </a:p>
      </dsp:txBody>
      <dsp:txXfrm>
        <a:off x="2779775" y="2133334"/>
        <a:ext cx="5907024" cy="19233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50D66-77FC-4666-B5F4-455784D422A8}" type="datetimeFigureOut">
              <a:rPr lang="th-TH" smtClean="0"/>
              <a:t>06/12/60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CDE24-78AA-4C4B-8072-F09D955374A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6263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47A0C-DE24-47A6-A287-626EC6C9A0E2}" type="datetimeFigureOut">
              <a:rPr lang="th-TH" smtClean="0"/>
              <a:t>06/12/60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0330F-4F8D-47E2-97BB-FD5E38E4AB0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55319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0330F-4F8D-47E2-97BB-FD5E38E4AB00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53754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6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7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ามเหลี่ยมมุมฉาก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กลุ่ม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รูปแบบอิสระ 1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รูปแบบอิสระ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9108074 w 5760"/>
                <a:gd name="T3" fmla="*/ 0 h 528"/>
                <a:gd name="T4" fmla="*/ 9108074 w 5760"/>
                <a:gd name="T5" fmla="*/ 838869 h 528"/>
                <a:gd name="T6" fmla="*/ 7590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8" name="รูปแบบอิสระ 18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ตัวเชื่อมต่อตรง 1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ชื่อเรื่อง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7" name="ชื่อเรื่องรอง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11" name="ตัวยึดวันที่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F996D85-682A-4490-9FE0-D494803418E9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12" name="ตัวยึดท้ายกระดา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13" name="ตัวยึดหมายเลขภาพนิ่ง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06B134-8F4B-495B-90FF-CFA9957BE352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6278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E304F-841F-40C1-BEAC-071C2EF8377A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5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1A3B5-A183-4B0B-96BD-32C6EF4E2D28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431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1976E-915F-4C2E-89AF-9E37CF9AEC54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5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73A21-3EFA-4180-BE56-A1705FC7B859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38730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เชื่อมต่อตรง 12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ชื่อเรื่อง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5" name="ตัวยึดวันที่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313E2-392D-4867-B747-AC993AE706F2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6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fld id="{699A56CA-2261-469A-8344-C97E438F69E2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333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เชื่อมต่อตรง 12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ตัวยึดข้อความ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5" name="ตัวยึดวันที่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20E0E-95BC-424A-9983-E753DB1D252D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7" name="ตัวยึดท้ายกระดา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B113E-7A3B-4EEC-85BA-0A4A4D19C298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9078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ชื่อเรื่อง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4" name="ตัวยึดเนื้อหา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88DA4-5D64-4589-9232-2DCEFE4D431D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6" name="ตัวยึดท้ายกระดาษ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2B695-FD55-4D04-8403-D4F948CE64DA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8787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12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ชื่อเรื่อง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5" name="ตัวยึดข้อความ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28" name="ตัวยึดเนื้อหา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8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64618-FA1A-4899-8002-9DA0DB123731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9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fld id="{C5953509-7435-4C77-9BD5-0CA0C1149468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8910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ชื่อเรื่อง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46FB1-F72A-4644-9219-798967D92575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4" name="ตัวยึดท้ายกระดาษ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C50BC-0C31-4F1A-8855-B398ADE7D0AB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7939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597A4-9269-400A-A836-592D2473BCAC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3" name="ตัวยึดท้ายกระดา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57011-1AD6-44F2-8510-C406F0D04E35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956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เชื่อมต่อตรง 12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ชื่อเรื่อง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26" name="ตัวยึดข้อความ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ยึดเนื้อหา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ยึด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A7B53-9FCC-4807-BBBA-0D055234CEE0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7" name="ตัวยึดท้ายกระดา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D2959-7E64-444E-9D41-4BB1C2FE8F2E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15810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ตัวยึดรูปภาพ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17" name="ชื่อเรื่อง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26" name="ตัวยึดข้อความ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128BD-3455-4D53-837B-691E40E67863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141DB-BE6C-4364-A1BB-F10E33BCC5EE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67767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ชื่อเรื่อง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4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84E2D-8401-44CA-8113-E59C26A6C808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5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5A1A8-C241-4DC5-BD56-396B4A8AC415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15044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18378-76AB-492E-964D-95AD6648AEAE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5" name="ตัวยึดท้ายกระดาษ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3DE718-9D23-4517-AAAB-B00E2EB0F2D5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04798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BE378-3146-4E5C-BA45-8F8EA9E901EB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94914-F176-4917-9C3A-0100EAD138F7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3464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5" name="สี่เหลี่ยมผืนผ้า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6" name="สี่เหลี่ยมผืนผ้า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7" name="สี่เหลี่ยมผืนผ้า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10" name="สี่เหลี่ยมผืนผ้า 1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ตัวเชื่อมต่อตรง 2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สี่เหลี่ยมผืนผ้า 2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วงรี 23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วงรี 24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5" name="ตัวยึดวันที่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D938F-212C-401A-89BA-E10184FCBE7D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16" name="ตัวยึดท้ายกระดา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7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02A2AD8-66F5-4B67-8FCB-49C5327A263B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89688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03F21-DCF8-43FA-92C9-CD3269B54EDC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1D0C2D9-CFE0-4E5C-9355-DE6BB4954C3C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06284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5" name="สี่เหลี่ยมผืนผ้า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6" name="สี่เหลี่ยมผืนผ้า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7" name="สี่เหลี่ยมผืนผ้า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8" name="สี่เหลี่ยมผืนผ้า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9" name="สี่เหลี่ยมผืนผ้า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10" name="สี่เหลี่ยมผืนผ้า 2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สี่เหลี่ยมผืนผ้า 2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ตัวเชื่อมต่อตรง 24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วงรี 25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วงรี 26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5" name="ตัวยึดท้ายกระดา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6" name="ตัวยึดวันที่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8C31F-9FBA-4C49-A3D4-4C527D69542B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1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12F6BDCE-51DD-4E90-BF16-943AD6440048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33095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เชื่อมต่อตรง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0" name="ตัวยึดเนื้อหา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2" name="ตัวยึดเนื้อหา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C52C4-8F20-422B-ABC4-18990998C535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7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340EB-737E-4943-BD22-EB739A34BAF4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413672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8" name="สี่เหลี่ยมผืนผ้า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9" name="สี่เหลี่ยมผืนผ้า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10" name="สี่เหลี่ยมผืนผ้า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11" name="สี่เหลี่ยมผืนผ้า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12" name="สี่เหลี่ยมผืนผ้า 2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สี่เหลี่ยมผืนผ้า 21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ตัวเชื่อมต่อตรง 2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สี่เหลี่ยมผืนผ้า 2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วงรี 2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วงรี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4" name="ตัวยึดเนื้อหา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26" name="ตัวยึดเนื้อหา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23" name="ชื่อเรื่อง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8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04FAF-AB7B-4286-9680-3418E5AC92C9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19" name="ตัวยึดท้ายกระดาษ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0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2178336-DE9A-4584-8CDA-4F22DE648DE7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012884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4013E-AAF3-40E4-AE47-2103767F4AF3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8E4684C-4C25-4888-9692-6C178B684642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441039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3" name="สี่เหลี่ยมผืนผ้า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4" name="สี่เหลี่ยมผืนผ้า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5" name="สี่เหลี่ยมผืนผ้า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6" name="สี่เหลี่ยมผืนผ้า 1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สี่เหลี่ยมผืนผ้า 20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33C8A-FF5A-48A9-B519-5512CA19A016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9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7064B2-DFBB-46FB-B42C-D8FAAD2AB98F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95264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15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สี่เหลี่ยมผืนผ้า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7" name="สี่เหลี่ยมผืนผ้า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8" name="สี่เหลี่ยมผืนผ้า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9" name="สี่เหลี่ยมผืนผ้า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10" name="สี่เหลี่ยมผืนผ้า 2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สี่เหลี่ยมผืนผ้า 2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ตัวเชื่อมต่อตรง 23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วงรี 24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วงรี 25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สี่เหลี่ยมผืนผ้า 26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0" name="ตัวยึดเนื้อหา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6" name="ตัวยึดหมายเลขภาพนิ่ง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1D1DB1F3-D682-40D5-BE28-1BF240D5C219}" type="slidenum">
              <a:rPr lang="th-TH"/>
              <a:pPr/>
              <a:t>‹#›</a:t>
            </a:fld>
            <a:endParaRPr lang="th-TH"/>
          </a:p>
        </p:txBody>
      </p:sp>
      <p:sp>
        <p:nvSpPr>
          <p:cNvPr id="17" name="ตัวยึดวันที่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4C924-B4CF-4D37-AD3B-CD4D311B362C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18" name="ตัวยึดท้ายกระดาษ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45632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เครื่องหมายบั้ง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เครื่องหมายบั้ง 11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4F8EF1-3C86-478B-80FA-480EF1DB86E0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7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8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19E66-C705-4277-B577-D70ABA0924F0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60722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เชื่อมต่อตรง 15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สี่เหลี่ยมผืนผ้า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7" name="สี่เหลี่ยมผืนผ้า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8" name="สี่เหลี่ยมผืนผ้า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9" name="สี่เหลี่ยมผืนผ้า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10" name="สี่เหลี่ยมผืนผ้า 20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สี่เหลี่ยมผืนผ้า 21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สี่เหลี่ยมผืนผ้า 23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วงรี 24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วงรี 25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สี่เหลี่ยมผืนผ้า 26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6" name="ตัวยึดหมายเลขภาพนิ่ง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6C8ACF1-1FD9-4427-9B1A-B19D089E2FD4}" type="slidenum">
              <a:rPr lang="th-TH"/>
              <a:pPr/>
              <a:t>‹#›</a:t>
            </a:fld>
            <a:endParaRPr lang="th-TH"/>
          </a:p>
        </p:txBody>
      </p:sp>
      <p:sp>
        <p:nvSpPr>
          <p:cNvPr id="17" name="ตัวยึดวันที่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BFA6A-67C8-49F3-994E-922126FB1A74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18" name="ตัวยึดท้ายกระดาษ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753858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37710-9C7B-4267-B750-BA4396DCB5E2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F009A-71A9-4F41-90AC-A43F50DF0ED8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53761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5" name="สี่เหลี่ยมผืนผ้า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6" name="สี่เหลี่ยมผืนผ้า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7" name="สี่เหลี่ยมผืนผ้า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8" name="สี่เหลี่ยมผืนผ้า 1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สี่เหลี่ยมผืนผ้า 20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ตัวเชื่อมต่อตรง 21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วงรี 2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วงรี 2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3" name="ตัวยึดหมายเลขภาพนิ่ง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3F36989D-1C3A-4404-847F-3BCF50147D6E}" type="slidenum">
              <a:rPr lang="th-TH"/>
              <a:pPr/>
              <a:t>‹#›</a:t>
            </a:fld>
            <a:endParaRPr lang="th-TH"/>
          </a:p>
        </p:txBody>
      </p:sp>
      <p:sp>
        <p:nvSpPr>
          <p:cNvPr id="14" name="ตัวยึดวันที่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BB339-DF4A-4B05-B3FF-BA308EA6AED5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15" name="ตัวยึดท้ายกระดาษ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5870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6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ตัวเชื่อมต่อตรง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ชื่อเรื่อง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25" name="ชื่อเรื่องรอง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6" name="ตัวยึดวันที่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F80078A-2B79-4F39-9199-184525244B79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7" name="ตัวยึดท้ายกระดาษ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8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377EE3-4401-428F-9EA7-B651DEAA77CD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0936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6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A7DC1CF-5DE4-451A-8A49-777D989849B3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8DFE80DE-EC04-488E-A69E-79A097D792EE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90901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6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0" name="ตัวยึดรูปภาพ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7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4246563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3B0EE1-2491-4BE0-BABD-F1438F978ECB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8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457200" y="6557963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6251575" y="6556375"/>
            <a:ext cx="588963" cy="228600"/>
          </a:xfrm>
        </p:spPr>
        <p:txBody>
          <a:bodyPr/>
          <a:lstStyle>
            <a:lvl1pPr>
              <a:defRPr/>
            </a:lvl1pPr>
          </a:lstStyle>
          <a:p>
            <a:fld id="{E6902239-8C5C-41DB-A2CE-99C21848A6DD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91081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6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075EDE-1A47-48F4-B0B9-90580C667947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799A3-05E7-4D32-997D-9CDF64CD2560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21098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รูปแบบอิสระ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รูปแบบอิสระ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กลุ่ม 8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รูปแบบอิสระ 9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รูปแบบอิสระ 10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ชื่อเรื่อง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7" name="ชื่อเรื่องรอง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10" name="ตัวยึดวันที่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AB83A-1C2D-4FDB-9574-461CD3581272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11" name="ตัวยึดท้ายกระดา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2" name="ตัวยึดหมายเลขภาพนิ่ง 2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F672714-12BB-45D5-94BC-07B542EA31DF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17149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รูปแบบอิสระ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รูปแบบอิสระ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กลุ่ม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รูปแบบอิสระ 9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รูปแบบอิสระ 10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B7F2E-A767-4349-B9E6-F4EBB628FE5F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10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37E8AF7A-4EDA-484C-8A23-4A084A41BCA9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86877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ดและมนมุมสี่เหลี่ยมหนึ่งมุม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ามเหลี่ยมมุมฉาก 7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รูปแบบอิสระ 8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รูปแบบอิสระ 9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9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A0FC4-F691-45DA-BA40-EA4E81162DCA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10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565E4-9B6D-4DD3-B4FE-A85280603F69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6426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EC418D-8121-4CA2-B0F5-F4B75AA38C41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324C3-BD4E-4AAF-8D4F-EA0AF8169241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790822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643FF8-81ED-4C16-AA69-4FDC2490309A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BD7E7-86B5-4470-A3AB-39EC55C31B96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5634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ABDBC9-7254-4617-861A-BEB10EC0564B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17B72-D18D-47AC-ABC0-F6CFDAAA4806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043650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0DC19-BD41-4BA2-A0F6-F2E95F675707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3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921F6A-1E26-4A28-B3B9-45EEFA7A185B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0317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9328A0-A69A-49D9-9220-A01E6C8B15DE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91317-B4CA-431B-878F-43F4F3AD02E9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0260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รูปแบบอิสระ 10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รูปแบบอิสระ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3802063 w 5760"/>
              <a:gd name="T3" fmla="*/ 0 h 528"/>
              <a:gd name="T4" fmla="*/ 3802063 w 5760"/>
              <a:gd name="T5" fmla="*/ 838200 h 528"/>
              <a:gd name="T6" fmla="*/ 3168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สามเหลี่ยมมุมฉาก 15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ตัวเชื่อมต่อตรง 16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เครื่องหมายบั้ง 1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เครื่องหมายบั้ง 1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1C1E729-FBED-4787-BEB6-8A63EFDC4191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12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13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F3FEC-600A-463C-9A40-35C58B35022F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64161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2.jp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2.jpg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รูปแบบอิสระ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รูปแบบอิสระ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3802063 w 5760"/>
              <a:gd name="T3" fmla="*/ 0 h 528"/>
              <a:gd name="T4" fmla="*/ 3802063 w 5760"/>
              <a:gd name="T5" fmla="*/ 838200 h 528"/>
              <a:gd name="T6" fmla="*/ 3168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4" name="สามเหลี่ยมมุมฉาก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ตัวเชื่อมต่อตรง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ตัวยึดชื่อเรื่อง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033" name="ตัวยึดข้อความ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C729038-F9DC-44FD-B4D0-74B7859A9A35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22" name="ตัวยึดท้ายกระดา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panose="020B0602030504020204" pitchFamily="34" charset="0"/>
                <a:cs typeface="Cordia New" panose="020B0304020202020204" pitchFamily="34" charset="-34"/>
              </a:defRPr>
            </a:lvl1pPr>
          </a:lstStyle>
          <a:p>
            <a:fld id="{454BDA56-1BCB-4ED4-BBCE-692B39E67F22}" type="slidenum">
              <a:rPr lang="th-TH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5" r:id="rId1"/>
    <p:sldLayoutId id="2147484383" r:id="rId2"/>
    <p:sldLayoutId id="2147484396" r:id="rId3"/>
    <p:sldLayoutId id="2147484397" r:id="rId4"/>
    <p:sldLayoutId id="2147484398" r:id="rId5"/>
    <p:sldLayoutId id="2147484399" r:id="rId6"/>
    <p:sldLayoutId id="2147484384" r:id="rId7"/>
    <p:sldLayoutId id="2147484400" r:id="rId8"/>
    <p:sldLayoutId id="2147484401" r:id="rId9"/>
    <p:sldLayoutId id="2147484385" r:id="rId10"/>
    <p:sldLayoutId id="21474843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3" name="ตัวยึดข้อความ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1" name="ตัวยึดวันที่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BBBFAC-F225-409C-AC55-B5C122B19245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28" name="ตัวยึดท้ายกระดา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D38E27"/>
                </a:solidFill>
                <a:latin typeface="Franklin Gothic Book" panose="020B0503020102020204" pitchFamily="34" charset="0"/>
                <a:cs typeface="LilyUPC" panose="020B0304020202020204" pitchFamily="2" charset="0"/>
              </a:defRPr>
            </a:lvl1pPr>
          </a:lstStyle>
          <a:p>
            <a:fld id="{AF3317D5-314D-4043-863D-1220456C16F7}" type="slidenum">
              <a:rPr lang="th-TH"/>
              <a:pPr/>
              <a:t>‹#›</a:t>
            </a:fld>
            <a:endParaRPr lang="th-TH"/>
          </a:p>
        </p:txBody>
      </p:sp>
      <p:sp>
        <p:nvSpPr>
          <p:cNvPr id="10" name="ตัวยึดชื่อเรื่อง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387" r:id="rId3"/>
    <p:sldLayoutId id="2147484404" r:id="rId4"/>
    <p:sldLayoutId id="2147484388" r:id="rId5"/>
    <p:sldLayoutId id="2147484405" r:id="rId6"/>
    <p:sldLayoutId id="2147484406" r:id="rId7"/>
    <p:sldLayoutId id="2147484407" r:id="rId8"/>
    <p:sldLayoutId id="2147484389" r:id="rId9"/>
    <p:sldLayoutId id="2147484408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LilyUPC" pitchFamily="34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LilyUPC" pitchFamily="34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LilyUPC" pitchFamily="34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Lily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Lily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Lily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Lily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LilyUPC" pitchFamily="34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สี่เหลี่ยมผืนผ้า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4099" name="สี่เหลี่ยมผืนผ้า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4100" name="สี่เหลี่ยมผืนผ้า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4101" name="สี่เหลี่ยมผืนผ้า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</a:endParaRPr>
          </a:p>
        </p:txBody>
      </p:sp>
      <p:sp>
        <p:nvSpPr>
          <p:cNvPr id="9" name="สี่เหลี่ยมผืนผ้า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60786E-6772-4912-8823-BB83CB331B20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สี่เหลี่ยมผืนผ้า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วงรี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วงรี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  <a:latin typeface="Georgia" panose="02040502050405020303" pitchFamily="18" charset="0"/>
              </a:defRPr>
            </a:lvl1pPr>
          </a:lstStyle>
          <a:p>
            <a:fld id="{DDB601BB-F2DB-4CF8-86FA-17FEF2E524F2}" type="slidenum">
              <a:rPr lang="th-TH"/>
              <a:pPr/>
              <a:t>‹#›</a:t>
            </a:fld>
            <a:endParaRPr lang="th-TH"/>
          </a:p>
        </p:txBody>
      </p:sp>
      <p:sp>
        <p:nvSpPr>
          <p:cNvPr id="4110" name="ตัวยึดชื่อเรื่อง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4111" name="ตัวยึดข้อความ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5" r:id="rId1"/>
    <p:sldLayoutId id="2147484416" r:id="rId2"/>
    <p:sldLayoutId id="2147484417" r:id="rId3"/>
    <p:sldLayoutId id="2147484418" r:id="rId4"/>
    <p:sldLayoutId id="2147484419" r:id="rId5"/>
    <p:sldLayoutId id="2147484420" r:id="rId6"/>
    <p:sldLayoutId id="2147484421" r:id="rId7"/>
    <p:sldLayoutId id="2147484422" r:id="rId8"/>
    <p:sldLayoutId id="2147484423" r:id="rId9"/>
    <p:sldLayoutId id="2147484424" r:id="rId10"/>
    <p:sldLayoutId id="214748442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Cordia New" pitchFamily="34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Cordia New" pitchFamily="34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Cordia New" pitchFamily="34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Cordia New" pitchFamily="34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Cordia New" pitchFamily="34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Cordia New" pitchFamily="34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Cordia New" pitchFamily="34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cs typeface="Cordia New" pitchFamily="34" charset="-34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ชื่อเรื่อง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5123" name="ตัวยึดข้อความ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8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243388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6885D75-92FF-4CA8-AC0E-8D036B26A341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10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57200" y="6556375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254750" y="6553200"/>
            <a:ext cx="587375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D675DFD-9566-41C0-8D9E-94AB8B3BF0EE}" type="slidenum">
              <a:rPr lang="th-TH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6" r:id="rId1"/>
    <p:sldLayoutId id="2147484427" r:id="rId2"/>
    <p:sldLayoutId id="2147484428" r:id="rId3"/>
    <p:sldLayoutId id="2147484429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pitchFamily="34" charset="0"/>
          <a:cs typeface="IrisUPC" pitchFamily="34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pitchFamily="34" charset="0"/>
          <a:cs typeface="IrisUPC" pitchFamily="34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pitchFamily="34" charset="0"/>
          <a:cs typeface="IrisUPC" pitchFamily="34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pitchFamily="34" charset="0"/>
          <a:cs typeface="Iris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Iris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Iris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Iris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IrisUPC" pitchFamily="34" charset="-34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anose="05020102010507070707" pitchFamily="18" charset="2"/>
        <a:buChar char=""/>
        <a:defRPr sz="26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"/>
        <a:defRPr sz="2300" kern="1200">
          <a:solidFill>
            <a:srgbClr val="6C6C6C"/>
          </a:solidFill>
          <a:latin typeface="Arial" pitchFamily="34" charset="0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"/>
        <a:defRPr sz="2000" kern="1200">
          <a:solidFill>
            <a:srgbClr val="6C6C6C"/>
          </a:solidFill>
          <a:latin typeface="Arial" pitchFamily="34" charset="0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anose="05000000000000000000" pitchFamily="2" charset="2"/>
        <a:buChar char="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ตัวยึดชื่อเรื่อง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6147" name="ตัวยึดข้อความ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9" name="ตัวยึดวันที่ 4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0B6413-814C-4130-9A03-5612A383D419}" type="datetimeFigureOut">
              <a:rPr lang="th-TH"/>
              <a:pPr>
                <a:defRPr/>
              </a:pPr>
              <a:t>06/12/60</a:t>
            </a:fld>
            <a:endParaRPr lang="th-TH"/>
          </a:p>
        </p:txBody>
      </p:sp>
      <p:sp>
        <p:nvSpPr>
          <p:cNvPr id="20" name="ตัวยึดท้ายกระดาษ 5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1" name="ตัวยึดหมายเลขภาพนิ่ง 6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F69C7E6A-FA58-4F6F-B6CE-FC28E909C5E8}" type="slidenum">
              <a:rPr lang="th-TH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0" r:id="rId1"/>
    <p:sldLayoutId id="2147484431" r:id="rId2"/>
    <p:sldLayoutId id="2147484432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itchFamily="34" charset="0"/>
          <a:cs typeface="Cordia New" pitchFamily="34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itchFamily="34" charset="0"/>
          <a:cs typeface="Cordia New" pitchFamily="34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itchFamily="34" charset="0"/>
          <a:cs typeface="Cordia New" pitchFamily="34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itchFamily="34" charset="0"/>
          <a:cs typeface="Cordia New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Cordia New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Cordia New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Cordia New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Cordia New" pitchFamily="34" charset="-34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115616" y="853463"/>
            <a:ext cx="7806258" cy="893961"/>
          </a:xfrm>
        </p:spPr>
        <p:txBody>
          <a:bodyPr>
            <a:noAutofit/>
          </a:bodyPr>
          <a:lstStyle/>
          <a:p>
            <a:pPr algn="ctr"/>
            <a:r>
              <a:rPr lang="th-TH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ระบบการฝึกประสบการณ์วิชาชีพครู </a:t>
            </a:r>
            <a:br>
              <a:rPr lang="th-TH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</a:br>
            <a:r>
              <a:rPr lang="th-TH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และแนวปฏิบัติสำหรับสถานศึกษา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859480" y="5085184"/>
            <a:ext cx="8062912" cy="2447355"/>
          </a:xfrm>
        </p:spPr>
        <p:txBody>
          <a:bodyPr/>
          <a:lstStyle/>
          <a:p>
            <a:pPr marR="0" algn="ctr" eaLnBrk="1" hangingPunct="1"/>
            <a:r>
              <a:rPr lang="th-TH" sz="3600" b="1" i="1" dirty="0" smtClean="0">
                <a:solidFill>
                  <a:srgbClr val="0033CC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ดร.ธิดาวัลย์ อุ่นกอง</a:t>
            </a:r>
          </a:p>
          <a:p>
            <a:pPr marR="0" algn="ctr" eaLnBrk="1" hangingPunct="1"/>
            <a:r>
              <a:rPr lang="th-TH" sz="3600" b="1" i="1" dirty="0" smtClean="0">
                <a:solidFill>
                  <a:srgbClr val="0033CC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รองคณบดีฝ่ายวิชาการ วิทยาลัยการศึกษา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800945"/>
            <a:ext cx="3960440" cy="30099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3"/>
          <p:cNvSpPr/>
          <p:nvPr/>
        </p:nvSpPr>
        <p:spPr>
          <a:xfrm rot="10800000">
            <a:off x="-27437" y="1332237"/>
            <a:ext cx="9171435" cy="5016005"/>
          </a:xfrm>
          <a:prstGeom prst="round2SameRect">
            <a:avLst/>
          </a:prstGeom>
          <a:solidFill>
            <a:schemeClr val="accent3">
              <a:lumMod val="40000"/>
              <a:lumOff val="6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ound Same Side Corner Rectangle 4"/>
          <p:cNvSpPr/>
          <p:nvPr/>
        </p:nvSpPr>
        <p:spPr>
          <a:xfrm rot="16200000">
            <a:off x="4519154" y="-3333307"/>
            <a:ext cx="1293314" cy="7956374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1619672" y="127176"/>
            <a:ext cx="7524326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449263" indent="-449263"/>
            <a:r>
              <a:rPr lang="th-TH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4.	ปฏิทิน ภาคการศึกษาต้น</a:t>
            </a:r>
            <a:r>
              <a:rPr lang="th-TH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/25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60</a:t>
            </a:r>
            <a:r>
              <a:rPr lang="th-TH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 </a:t>
            </a:r>
            <a:r>
              <a:rPr lang="th-TH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(ต่อ)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815794"/>
              </p:ext>
            </p:extLst>
          </p:nvPr>
        </p:nvGraphicFramePr>
        <p:xfrm>
          <a:off x="237800" y="1556792"/>
          <a:ext cx="8640959" cy="5024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7222"/>
                <a:gridCol w="1863737"/>
              </a:tblGrid>
              <a:tr h="469836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กิจกรรม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เดือน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532481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วันสุดท้ายของการฝึกปฏิบัติงานวิชาชีพในสถานศึกษา 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ตุลาคม 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*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532481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ปัจฉิมนิเทศนิสิตฝึกประสบการณ์วิชาชีพครูประจำภาคการศึกษา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20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th-TH" sz="2800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ตุลาคม</a:t>
                      </a:r>
                      <a:endParaRPr lang="th-TH" sz="28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1682784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ส่งผลงานการปฏิบัติการวิชาชีพให้ครูพี่เลี้ยงประเมินผล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 1) บันทึกประจำวัน      2) แผนการจัดการเรียนรู้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 3) งานวิจัยในชั้นเรียน   4)</a:t>
                      </a:r>
                      <a:r>
                        <a:rPr lang="th-TH" sz="2800" kern="1200" baseline="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โครงการพัฒนาการเรียนรู้ 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  <a:p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5)</a:t>
                      </a:r>
                      <a:r>
                        <a:rPr lang="th-TH" sz="2800" kern="1200" baseline="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 บัญชีลงเวลา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ตุลาคม</a:t>
                      </a:r>
                      <a:endParaRPr lang="th-TH" sz="28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845705">
                <a:tc>
                  <a:txBody>
                    <a:bodyPr/>
                    <a:lstStyle/>
                    <a:p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ส่งผลงานการปฏิบัติการวิชาชีพทั้งหมดให้อาจารย์นิเทศก์ประเมินผล (ผลงานทั้งหมดต้องผ่านการรับรองโดยครูพี่เลี้ยงและผู้บริหารสถานศึกษาแล้ว)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20 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ตุลาคม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845705">
                <a:tc>
                  <a:txBody>
                    <a:bodyPr/>
                    <a:lstStyle/>
                    <a:p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ประชุมตัดสินผลการฝึกปฏิบัติงานวิชาชีพในสถานศึกษา โดย คณะกรรมการฝึกประสบการณ์วิชาชีพครู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24 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ตุลาคม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3"/>
          <p:cNvSpPr/>
          <p:nvPr/>
        </p:nvSpPr>
        <p:spPr>
          <a:xfrm rot="10800000">
            <a:off x="-27435" y="1277890"/>
            <a:ext cx="9171435" cy="5016005"/>
          </a:xfrm>
          <a:prstGeom prst="round2SameRect">
            <a:avLst/>
          </a:prstGeom>
          <a:solidFill>
            <a:schemeClr val="accent3">
              <a:lumMod val="40000"/>
              <a:lumOff val="6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ound Same Side Corner Rectangle 4"/>
          <p:cNvSpPr/>
          <p:nvPr/>
        </p:nvSpPr>
        <p:spPr>
          <a:xfrm rot="16200000">
            <a:off x="4519155" y="-3346956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755576" y="11663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4800" dirty="0" smtClean="0">
                <a:effectLst/>
              </a:rPr>
              <a:t>        </a:t>
            </a:r>
            <a:r>
              <a:rPr lang="th-TH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4.	ปฏิทิน ภาคการศึกษาปลาย</a:t>
            </a:r>
            <a:r>
              <a:rPr lang="th-TH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/25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60</a:t>
            </a:r>
            <a:endParaRPr lang="th-TH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anose="02000506000000020004" pitchFamily="2" charset="-34"/>
            </a:endParaRPr>
          </a:p>
          <a:p>
            <a:pPr lvl="0"/>
            <a:endParaRPr lang="en-US" sz="4800" dirty="0">
              <a:effectLst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410783"/>
              </p:ext>
            </p:extLst>
          </p:nvPr>
        </p:nvGraphicFramePr>
        <p:xfrm>
          <a:off x="237802" y="1614951"/>
          <a:ext cx="8640959" cy="4418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7222"/>
                <a:gridCol w="1863737"/>
              </a:tblGrid>
              <a:tr h="473079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กิจกรรม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เดือน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473079">
                <a:tc>
                  <a:txBody>
                    <a:bodyPr/>
                    <a:lstStyle/>
                    <a:p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661014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ประชุมผู้บริหารและครูพี่เลี้ยงโรงเรียนฝึกประสบการณ์วิชาชีพครู 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854949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ปฐมนิเทศนิสิต อบรมเตรียมความพร้อมก่อนฝึกประสบการณ์วิชาชีพครู 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20 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ตุลาคม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1205379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นิสิตรายงานตัวเข้าฝึกปฏิบัติงานวิชาชีพในสถานศึกษา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ตามสถานศึกษากำหนด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661014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นิสิตปฏิบัติการฝึกประสบการณ์วิชาชีพครูในสถานศึกษา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ต.ค. – มี.ค. 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519155" y="-3346956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755576" y="11663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449263" indent="-449263"/>
            <a:r>
              <a:rPr lang="th-TH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      4. ปฏิทิน </a:t>
            </a:r>
            <a:r>
              <a:rPr lang="th-TH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ภาคการศึกษาปลาย</a:t>
            </a:r>
            <a:r>
              <a:rPr lang="th-TH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/25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60</a:t>
            </a:r>
            <a:endParaRPr lang="th-TH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432309"/>
              </p:ext>
            </p:extLst>
          </p:nvPr>
        </p:nvGraphicFramePr>
        <p:xfrm>
          <a:off x="107505" y="1397000"/>
          <a:ext cx="8640959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7222"/>
                <a:gridCol w="186373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กิจกรรม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เดือน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ประชุมผู้บริหารและครูพี่เลี้ยงโรงเรียนฝึกประสบการณ์วิชาชีพครู 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ปฐมนิเทศนิสิต อบรมเตรียมความพร้อมก่อนฝึกประสบการณ์วิชาชีพครู 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ตุลาคม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นิสิตรายงานตัวเข้าฝึกปฏิบัติงานวิชาชีพในสถานศึกษา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ตามสถานศึกษากำหนด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นิสิตปฏิบัติการฝึกประสบการณ์วิชาชีพครูในสถานศึกษา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ต.ค. – มี.ค. 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0800000">
            <a:off x="-27435" y="1277890"/>
            <a:ext cx="9171435" cy="5016005"/>
          </a:xfrm>
          <a:prstGeom prst="round2SameRect">
            <a:avLst/>
          </a:prstGeom>
          <a:solidFill>
            <a:schemeClr val="accent3">
              <a:lumMod val="40000"/>
              <a:lumOff val="6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ound Same Side Corner Rectangle 7"/>
          <p:cNvSpPr/>
          <p:nvPr/>
        </p:nvSpPr>
        <p:spPr>
          <a:xfrm rot="16200000">
            <a:off x="4595727" y="-3423529"/>
            <a:ext cx="1140169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ชื่อเรื่อง 1"/>
          <p:cNvSpPr txBox="1">
            <a:spLocks/>
          </p:cNvSpPr>
          <p:nvPr/>
        </p:nvSpPr>
        <p:spPr>
          <a:xfrm>
            <a:off x="755576" y="116631"/>
            <a:ext cx="8388424" cy="1008113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449263" indent="-449263"/>
            <a:r>
              <a:rPr lang="th-TH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   4</a:t>
            </a:r>
            <a:r>
              <a:rPr lang="th-TH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.	ปฏิทิน ภาคการศึกษาปลาย</a:t>
            </a:r>
            <a:r>
              <a:rPr lang="th-TH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/25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60</a:t>
            </a:r>
            <a:r>
              <a:rPr lang="th-TH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 </a:t>
            </a:r>
            <a:r>
              <a:rPr lang="th-TH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(ต่อ)</a:t>
            </a:r>
          </a:p>
        </p:txBody>
      </p:sp>
      <p:pic>
        <p:nvPicPr>
          <p:cNvPr id="13314" name="Picture 2" descr="https://encrypted-tbn3.gstatic.com/images?q=tbn:ANd9GcTMDGc_khA0j7tjiEF4FO2g_UJQMBEd4CgThEeEZX57zB9qyBX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571" y="5579862"/>
            <a:ext cx="1838211" cy="13130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953453"/>
              </p:ext>
            </p:extLst>
          </p:nvPr>
        </p:nvGraphicFramePr>
        <p:xfrm>
          <a:off x="107504" y="1184458"/>
          <a:ext cx="8640959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7222"/>
                <a:gridCol w="186373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กิจกรรม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เดือน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วันสุดท้ายของการฝึกปฏิบัติงานวิชาชีพในสถานศึกษา </a:t>
                      </a:r>
                      <a:endParaRPr lang="th-TH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30 </a:t>
                      </a:r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มีนาคม </a:t>
                      </a:r>
                      <a:endParaRPr lang="th-TH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ปัจฉิมนิเทศนิสิตฝึกประสบการณ์วิชาชีพครูประจำภาคการศึกษา</a:t>
                      </a:r>
                      <a:endParaRPr lang="th-TH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26 </a:t>
                      </a:r>
                      <a:r>
                        <a:rPr lang="th-TH" sz="280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กุมภาพันธ์</a:t>
                      </a:r>
                      <a:endParaRPr lang="th-TH" sz="28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ส่งผลงานการปฏิบัติการวิชาชีพให้ครูพี่เลี้ยงประเมินผล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  <a:p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 1) บันทึกประจำวัน     2) แผนการจัดการเรียนรู้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  <a:p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 3) งานวิจัยในชั้นเรียน  4)</a:t>
                      </a:r>
                      <a:r>
                        <a:rPr lang="th-TH" sz="2800" kern="1200" baseline="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โครงการพัฒนาการเรียนรู้</a:t>
                      </a:r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5)</a:t>
                      </a:r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 บัญชีลงเวลา  </a:t>
                      </a:r>
                      <a:endParaRPr lang="th-TH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26 </a:t>
                      </a:r>
                      <a:r>
                        <a:rPr lang="th-TH" sz="280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กุมภาพันธ์</a:t>
                      </a:r>
                      <a:endParaRPr lang="th-TH" sz="28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ส่งผลงานการปฏิบัติการวิชาชีพทั้งหมดให้อาจารย์นิเทศก์ประเมินผล (</a:t>
                      </a:r>
                      <a:r>
                        <a:rPr lang="th-TH" sz="2800" kern="1200" dirty="0" smtClean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ผลงานทั้งหมดต้องผ่านการรับรองโดยครูพี่เลี้ยงและผู้บริหารสถานศึกษาแล้ว</a:t>
                      </a:r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)</a:t>
                      </a:r>
                      <a:endParaRPr lang="th-TH" sz="28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26 </a:t>
                      </a:r>
                      <a:r>
                        <a:rPr lang="th-TH" sz="28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กุมภาพันธ์</a:t>
                      </a:r>
                      <a:endParaRPr lang="th-TH" sz="28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ประชุมตัดสินผลการฝึกปฏิบัติงานวิชาชีพในสถานศึกษาโดย คณะกรรมการฝึกประสบการณ์วิชาชีพครู</a:t>
                      </a:r>
                      <a:endParaRPr lang="th-TH" sz="24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2 </a:t>
                      </a:r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มีนาคม</a:t>
                      </a:r>
                      <a:endParaRPr lang="th-TH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 rot="16200000">
            <a:off x="4519155" y="-3331531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ชื่อเรื่อง 1"/>
          <p:cNvSpPr txBox="1">
            <a:spLocks/>
          </p:cNvSpPr>
          <p:nvPr/>
        </p:nvSpPr>
        <p:spPr>
          <a:xfrm>
            <a:off x="1475656" y="285203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5. การนับเวลาในการปฏิบัติการสอน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5" name="สี่เหลี่ยมผืนผ้า 3"/>
          <p:cNvSpPr/>
          <p:nvPr/>
        </p:nvSpPr>
        <p:spPr>
          <a:xfrm>
            <a:off x="611560" y="1700808"/>
            <a:ext cx="8100900" cy="47089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thaiDist">
              <a:spcAft>
                <a:spcPts val="600"/>
              </a:spcAft>
              <a:tabLst>
                <a:tab pos="363538" algn="l"/>
              </a:tabLst>
            </a:pPr>
            <a:r>
              <a:rPr lang="th-TH" sz="4000" b="1" dirty="0">
                <a:latin typeface="TH Niramit AS" pitchFamily="2" charset="-34"/>
                <a:cs typeface="TH Niramit AS" pitchFamily="2" charset="-34"/>
              </a:rPr>
              <a:t>การฝึกสอนเต็มเวลา </a:t>
            </a:r>
            <a:r>
              <a:rPr lang="en-US" sz="4000" b="1" dirty="0" smtClean="0">
                <a:latin typeface="TH Niramit AS" pitchFamily="2" charset="-34"/>
                <a:cs typeface="TH Niramit AS" pitchFamily="2" charset="-34"/>
              </a:rPr>
              <a:t>;</a:t>
            </a:r>
            <a:r>
              <a:rPr lang="th-TH" sz="4000" b="1" dirty="0" smtClean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4000" dirty="0">
                <a:latin typeface="TH Niramit AS" pitchFamily="2" charset="-34"/>
                <a:cs typeface="TH Niramit AS" pitchFamily="2" charset="-34"/>
              </a:rPr>
              <a:t>นิสิตที่ปฏิบัติการสอน </a:t>
            </a:r>
            <a:endParaRPr lang="th-TH" sz="4000" dirty="0" smtClean="0">
              <a:latin typeface="TH Niramit AS" pitchFamily="2" charset="-34"/>
              <a:cs typeface="TH Niramit AS" pitchFamily="2" charset="-34"/>
            </a:endParaRPr>
          </a:p>
          <a:p>
            <a:pPr algn="thaiDist">
              <a:spcAft>
                <a:spcPts val="600"/>
              </a:spcAft>
              <a:tabLst>
                <a:tab pos="363538" algn="l"/>
              </a:tabLst>
            </a:pPr>
            <a:r>
              <a:rPr lang="th-TH" sz="4000" dirty="0" smtClean="0">
                <a:latin typeface="TH Niramit AS" pitchFamily="2" charset="-34"/>
                <a:cs typeface="TH Niramit AS" pitchFamily="2" charset="-34"/>
              </a:rPr>
              <a:t>5 </a:t>
            </a:r>
            <a:r>
              <a:rPr lang="th-TH" sz="4000" dirty="0">
                <a:latin typeface="TH Niramit AS" pitchFamily="2" charset="-34"/>
                <a:cs typeface="TH Niramit AS" pitchFamily="2" charset="-34"/>
              </a:rPr>
              <a:t>วัน/สัปดาห์ </a:t>
            </a:r>
            <a:endParaRPr lang="th-TH" sz="4000" dirty="0" smtClean="0">
              <a:latin typeface="TH Niramit AS" pitchFamily="2" charset="-34"/>
              <a:cs typeface="TH Niramit AS" pitchFamily="2" charset="-34"/>
            </a:endParaRPr>
          </a:p>
          <a:p>
            <a:pPr algn="thaiDist">
              <a:spcAft>
                <a:spcPts val="600"/>
              </a:spcAft>
              <a:tabLst>
                <a:tab pos="363538" algn="l"/>
              </a:tabLst>
            </a:pPr>
            <a:r>
              <a:rPr lang="th-TH" sz="4000" dirty="0" smtClean="0">
                <a:latin typeface="TH Niramit AS" pitchFamily="2" charset="-34"/>
                <a:cs typeface="TH Niramit AS" pitchFamily="2" charset="-34"/>
              </a:rPr>
              <a:t>	ปฏิบัติการ</a:t>
            </a:r>
            <a:r>
              <a:rPr lang="th-TH" sz="4000" dirty="0">
                <a:latin typeface="TH Niramit AS" pitchFamily="2" charset="-34"/>
                <a:cs typeface="TH Niramit AS" pitchFamily="2" charset="-34"/>
              </a:rPr>
              <a:t>สอนในรายวิชาที่ตรงกับสาขาวิชาเอก </a:t>
            </a:r>
            <a:endParaRPr lang="th-TH" sz="4000" dirty="0" smtClean="0">
              <a:latin typeface="TH Niramit AS" pitchFamily="2" charset="-34"/>
              <a:cs typeface="TH Niramit AS" pitchFamily="2" charset="-34"/>
            </a:endParaRPr>
          </a:p>
          <a:p>
            <a:pPr algn="thaiDist">
              <a:spcAft>
                <a:spcPts val="600"/>
              </a:spcAft>
              <a:tabLst>
                <a:tab pos="363538" algn="l"/>
              </a:tabLst>
            </a:pPr>
            <a:r>
              <a:rPr lang="th-TH" sz="4000" dirty="0" smtClean="0">
                <a:latin typeface="TH Niramit AS" pitchFamily="2" charset="-34"/>
                <a:cs typeface="TH Niramit AS" pitchFamily="2" charset="-34"/>
              </a:rPr>
              <a:t>ไม่</a:t>
            </a:r>
            <a:r>
              <a:rPr lang="th-TH" sz="4000" dirty="0">
                <a:latin typeface="TH Niramit AS" pitchFamily="2" charset="-34"/>
                <a:cs typeface="TH Niramit AS" pitchFamily="2" charset="-34"/>
              </a:rPr>
              <a:t>น้อยกว่า </a:t>
            </a:r>
            <a:r>
              <a:rPr lang="en-US" sz="4000" dirty="0">
                <a:latin typeface="TH Niramit AS" pitchFamily="2" charset="-34"/>
                <a:cs typeface="TH Niramit AS" pitchFamily="2" charset="-34"/>
              </a:rPr>
              <a:t>8 </a:t>
            </a:r>
            <a:r>
              <a:rPr lang="th-TH" sz="4000" dirty="0">
                <a:latin typeface="TH Niramit AS" pitchFamily="2" charset="-34"/>
                <a:cs typeface="TH Niramit AS" pitchFamily="2" charset="-34"/>
              </a:rPr>
              <a:t>ชั่วโมง และไม่เกิน </a:t>
            </a:r>
            <a:r>
              <a:rPr lang="en-US" sz="4000" dirty="0">
                <a:latin typeface="TH Niramit AS" pitchFamily="2" charset="-34"/>
                <a:cs typeface="TH Niramit AS" pitchFamily="2" charset="-34"/>
              </a:rPr>
              <a:t>12 </a:t>
            </a:r>
            <a:r>
              <a:rPr lang="th-TH" sz="4000" dirty="0">
                <a:latin typeface="TH Niramit AS" pitchFamily="2" charset="-34"/>
                <a:cs typeface="TH Niramit AS" pitchFamily="2" charset="-34"/>
              </a:rPr>
              <a:t>ชั่วโมง ต่อ</a:t>
            </a:r>
            <a:r>
              <a:rPr lang="th-TH" sz="4000" dirty="0" smtClean="0">
                <a:latin typeface="TH Niramit AS" pitchFamily="2" charset="-34"/>
                <a:cs typeface="TH Niramit AS" pitchFamily="2" charset="-34"/>
              </a:rPr>
              <a:t>สัปดาห์</a:t>
            </a:r>
          </a:p>
          <a:p>
            <a:pPr algn="thaiDist">
              <a:spcAft>
                <a:spcPts val="600"/>
              </a:spcAft>
              <a:tabLst>
                <a:tab pos="363538" algn="l"/>
              </a:tabLst>
            </a:pPr>
            <a:r>
              <a:rPr lang="th-TH" sz="4000" dirty="0" smtClean="0">
                <a:latin typeface="TH Niramit AS" pitchFamily="2" charset="-34"/>
                <a:cs typeface="TH Niramit AS" pitchFamily="2" charset="-34"/>
              </a:rPr>
              <a:t>	(ทั้งนี้</a:t>
            </a:r>
            <a:r>
              <a:rPr lang="th-TH" sz="4000" b="1" dirty="0" smtClean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4000" u="sng" dirty="0">
                <a:latin typeface="TH Niramit AS" pitchFamily="2" charset="-34"/>
                <a:cs typeface="TH Niramit AS" pitchFamily="2" charset="-34"/>
              </a:rPr>
              <a:t>ให้รวมการสอนกิจกรรมพัฒนาผู้เรียน </a:t>
            </a:r>
            <a:r>
              <a:rPr lang="en-US" sz="4000" u="sng" dirty="0" smtClean="0">
                <a:latin typeface="TH Niramit AS" pitchFamily="2" charset="-34"/>
                <a:cs typeface="TH Niramit AS" pitchFamily="2" charset="-34"/>
              </a:rPr>
              <a:t>1</a:t>
            </a:r>
            <a:r>
              <a:rPr lang="th-TH" sz="4000" u="sng" dirty="0" smtClean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4000" u="sng" dirty="0">
                <a:latin typeface="TH Niramit AS" pitchFamily="2" charset="-34"/>
                <a:cs typeface="TH Niramit AS" pitchFamily="2" charset="-34"/>
              </a:rPr>
              <a:t>ชั่วโมง/สัปดาห์</a:t>
            </a:r>
            <a:r>
              <a:rPr lang="th-TH" sz="4000" dirty="0">
                <a:latin typeface="TH Niramit AS" pitchFamily="2" charset="-34"/>
                <a:cs typeface="TH Niramit AS" pitchFamily="2" charset="-34"/>
              </a:rPr>
              <a:t> และปฏิบัติงานอื่นในสถานศึกษาตามที่สถานศึกษากำหนด รวมทั้งสิ้นไม่</a:t>
            </a:r>
            <a:r>
              <a:rPr lang="th-TH" sz="4000" u="sng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น้อยกว่า </a:t>
            </a:r>
            <a:r>
              <a:rPr lang="en-US" sz="4000" u="sng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15</a:t>
            </a:r>
            <a:r>
              <a:rPr lang="th-TH" sz="4000" u="sng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 สัปดาห์</a:t>
            </a:r>
            <a:r>
              <a:rPr lang="th-TH" sz="4000" dirty="0" smtClean="0">
                <a:latin typeface="TH Niramit AS" pitchFamily="2" charset="-34"/>
                <a:cs typeface="TH Niramit AS" pitchFamily="2" charset="-34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3"/>
          <p:cNvSpPr/>
          <p:nvPr/>
        </p:nvSpPr>
        <p:spPr>
          <a:xfrm rot="10800000">
            <a:off x="-27435" y="1277890"/>
            <a:ext cx="9171435" cy="5016005"/>
          </a:xfrm>
          <a:prstGeom prst="round2SameRect">
            <a:avLst/>
          </a:prstGeom>
          <a:solidFill>
            <a:schemeClr val="accent3">
              <a:lumMod val="40000"/>
              <a:lumOff val="6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ound Same Side Corner Rectangle 4"/>
          <p:cNvSpPr/>
          <p:nvPr/>
        </p:nvSpPr>
        <p:spPr>
          <a:xfrm rot="16200000">
            <a:off x="4519155" y="-3331531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1403648" y="37539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449263" indent="-449263"/>
            <a:r>
              <a:rPr lang="th-TH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6.	ขอบข่ายการฝึกประสบการณ์วิชาชีพครู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pic>
        <p:nvPicPr>
          <p:cNvPr id="8" name="Picture 2" descr="http://education.pkru.ac.th/education/mis/trainedu/images/article/2556/study_e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35" y="4921587"/>
            <a:ext cx="2320019" cy="193576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สี่เหลี่ยมผืนผ้า 3"/>
          <p:cNvSpPr/>
          <p:nvPr/>
        </p:nvSpPr>
        <p:spPr>
          <a:xfrm>
            <a:off x="200180" y="1441776"/>
            <a:ext cx="8964488" cy="40318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1. งานด้านการสอน</a:t>
            </a:r>
            <a:endParaRPr lang="en-US" sz="3200" dirty="0">
              <a:latin typeface="TH Niramit AS" pitchFamily="2" charset="-34"/>
              <a:cs typeface="TH Niramit AS" pitchFamily="2" charset="-34"/>
            </a:endParaRPr>
          </a:p>
          <a:p>
            <a:r>
              <a:rPr lang="th-TH" sz="3200" dirty="0">
                <a:latin typeface="TH Niramit AS" pitchFamily="2" charset="-34"/>
                <a:cs typeface="TH Niramit AS" pitchFamily="2" charset="-34"/>
              </a:rPr>
              <a:t>   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   ข้อกำหนด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ของคุรุสภาตามมาตรฐานความรู้และประสบการณ์วิชาชีพ กำหนดสาระการฝึกทักษะ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และสมรรถนะ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สำหรับการปฏิบัติงานสอนในสาขาวิชา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เฉพาะ</a:t>
            </a:r>
          </a:p>
          <a:p>
            <a:r>
              <a:rPr lang="th-TH" sz="3200" b="1" dirty="0" smtClean="0">
                <a:latin typeface="TH Niramit AS" pitchFamily="2" charset="-34"/>
                <a:cs typeface="TH Niramit AS" pitchFamily="2" charset="-34"/>
              </a:rPr>
              <a:t>  (</a:t>
            </a:r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ก) สาระฝึกทักษะ</a:t>
            </a:r>
            <a:endParaRPr lang="en-US" sz="3200" b="1" dirty="0">
              <a:latin typeface="TH Niramit AS" pitchFamily="2" charset="-34"/>
              <a:cs typeface="TH Niramit AS" pitchFamily="2" charset="-34"/>
            </a:endParaRPr>
          </a:p>
          <a:p>
            <a:pPr marL="971550" lvl="1" indent="-514350">
              <a:buAutoNum type="arabicParenR"/>
            </a:pP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การบูร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ณาการความรู้ทั้งหมดมาใช้ในการปฏิบัติการสอนใน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สถานศึกษา</a:t>
            </a:r>
          </a:p>
          <a:p>
            <a:pPr marL="971550" lvl="1" indent="-514350">
              <a:buAutoNum type="arabicParenR"/>
            </a:pP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การ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วางแผนการสอน </a:t>
            </a:r>
            <a:endParaRPr lang="th-TH" sz="3200" dirty="0" smtClean="0">
              <a:latin typeface="TH Niramit AS" pitchFamily="2" charset="-34"/>
              <a:cs typeface="TH Niramit AS" pitchFamily="2" charset="-34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3"/>
          <p:cNvSpPr/>
          <p:nvPr/>
        </p:nvSpPr>
        <p:spPr>
          <a:xfrm rot="10800000">
            <a:off x="-27435" y="1277890"/>
            <a:ext cx="9171435" cy="5016005"/>
          </a:xfrm>
          <a:prstGeom prst="round2SameRect">
            <a:avLst/>
          </a:prstGeom>
          <a:solidFill>
            <a:schemeClr val="accent1">
              <a:lumMod val="20000"/>
              <a:lumOff val="8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ound Same Side Corner Rectangle 4"/>
          <p:cNvSpPr/>
          <p:nvPr/>
        </p:nvSpPr>
        <p:spPr>
          <a:xfrm rot="16200000">
            <a:off x="4519155" y="-3345179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1403648" y="37539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449263" indent="-449263"/>
            <a:r>
              <a:rPr lang="th-TH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6.	ขอบข่ายการฝึกประสบการณ์วิชาชีพครู </a:t>
            </a:r>
            <a:r>
              <a:rPr lang="th-TH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(ต่อ)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7" name="สี่เหลี่ยมผืนผ้า 3"/>
          <p:cNvSpPr/>
          <p:nvPr/>
        </p:nvSpPr>
        <p:spPr>
          <a:xfrm>
            <a:off x="597842" y="1395097"/>
            <a:ext cx="7920880" cy="50167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dirty="0">
                <a:latin typeface="TH Niramit AS" pitchFamily="2" charset="-34"/>
                <a:cs typeface="TH Niramit AS" pitchFamily="2" charset="-34"/>
              </a:rPr>
              <a:t>3) 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การสังเกตการ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สอน</a:t>
            </a:r>
          </a:p>
          <a:p>
            <a:r>
              <a:rPr lang="en-US" sz="3200" dirty="0">
                <a:latin typeface="TH Niramit AS" pitchFamily="2" charset="-34"/>
                <a:cs typeface="TH Niramit AS" pitchFamily="2" charset="-34"/>
              </a:rPr>
              <a:t>4) 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การสอน นิสิตต้องเข้า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สอนโดย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มีชั่วโมงสอนตามวิชาเอก </a:t>
            </a:r>
            <a:r>
              <a:rPr lang="th-TH" sz="3200" u="sng" dirty="0">
                <a:latin typeface="TH Niramit AS" pitchFamily="2" charset="-34"/>
                <a:cs typeface="TH Niramit AS" pitchFamily="2" charset="-34"/>
              </a:rPr>
              <a:t>ไม่น้อยกว่า </a:t>
            </a:r>
            <a:r>
              <a:rPr lang="en-US" sz="3200" u="sng" dirty="0">
                <a:latin typeface="TH Niramit AS" pitchFamily="2" charset="-34"/>
                <a:cs typeface="TH Niramit AS" pitchFamily="2" charset="-34"/>
              </a:rPr>
              <a:t>8 </a:t>
            </a:r>
            <a:r>
              <a:rPr lang="th-TH" sz="3200" u="sng" dirty="0">
                <a:latin typeface="TH Niramit AS" pitchFamily="2" charset="-34"/>
                <a:cs typeface="TH Niramit AS" pitchFamily="2" charset="-34"/>
              </a:rPr>
              <a:t>ชั่วโมง 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และ</a:t>
            </a:r>
            <a:r>
              <a:rPr lang="th-TH" sz="3200" u="sng" dirty="0">
                <a:latin typeface="TH Niramit AS" pitchFamily="2" charset="-34"/>
                <a:cs typeface="TH Niramit AS" pitchFamily="2" charset="-34"/>
              </a:rPr>
              <a:t>ไม่เกิน </a:t>
            </a:r>
            <a:r>
              <a:rPr lang="en-US" sz="3200" u="sng" dirty="0">
                <a:latin typeface="TH Niramit AS" pitchFamily="2" charset="-34"/>
                <a:cs typeface="TH Niramit AS" pitchFamily="2" charset="-34"/>
              </a:rPr>
              <a:t>12 </a:t>
            </a:r>
            <a:r>
              <a:rPr lang="th-TH" sz="3200" u="sng" dirty="0">
                <a:latin typeface="TH Niramit AS" pitchFamily="2" charset="-34"/>
                <a:cs typeface="TH Niramit AS" pitchFamily="2" charset="-34"/>
              </a:rPr>
              <a:t>ชั่วโมง </a:t>
            </a:r>
            <a:r>
              <a:rPr lang="th-TH" sz="3200" u="sng" dirty="0" smtClean="0">
                <a:latin typeface="TH Niramit AS" pitchFamily="2" charset="-34"/>
                <a:cs typeface="TH Niramit AS" pitchFamily="2" charset="-34"/>
              </a:rPr>
              <a:t>/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สัปดาห์</a:t>
            </a:r>
          </a:p>
          <a:p>
            <a:r>
              <a:rPr lang="en-US" sz="3200" dirty="0">
                <a:latin typeface="TH Niramit AS" pitchFamily="2" charset="-34"/>
                <a:cs typeface="TH Niramit AS" pitchFamily="2" charset="-34"/>
              </a:rPr>
              <a:t>5) 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การเลือกใช้ผลิตสื่อและ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นวัตกรรม</a:t>
            </a:r>
          </a:p>
          <a:p>
            <a:r>
              <a:rPr lang="en-US" sz="3200" dirty="0">
                <a:latin typeface="TH Niramit AS" pitchFamily="2" charset="-34"/>
                <a:cs typeface="TH Niramit AS" pitchFamily="2" charset="-34"/>
              </a:rPr>
              <a:t>6) 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การใช้เทคนิคและยุทธวิธีในการจัดการเรียนรู้ </a:t>
            </a:r>
            <a:endParaRPr lang="th-TH" sz="3200" dirty="0" smtClean="0">
              <a:latin typeface="TH Niramit AS" pitchFamily="2" charset="-34"/>
              <a:cs typeface="TH Niramit AS" pitchFamily="2" charset="-34"/>
            </a:endParaRPr>
          </a:p>
          <a:p>
            <a:r>
              <a:rPr lang="en-US" sz="3200" dirty="0">
                <a:latin typeface="TH Niramit AS" pitchFamily="2" charset="-34"/>
                <a:cs typeface="TH Niramit AS" pitchFamily="2" charset="-34"/>
              </a:rPr>
              <a:t>7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) การวัดและประเมินผลการ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เรียนรู้</a:t>
            </a:r>
          </a:p>
          <a:p>
            <a:r>
              <a:rPr lang="th-TH" sz="3200" dirty="0">
                <a:latin typeface="TH Niramit AS" pitchFamily="2" charset="-34"/>
                <a:cs typeface="TH Niramit AS" pitchFamily="2" charset="-34"/>
              </a:rPr>
              <a:t>8) การทำวิจัยในชั้น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เรียน</a:t>
            </a:r>
          </a:p>
          <a:p>
            <a:r>
              <a:rPr lang="th-TH" sz="3200" dirty="0">
                <a:latin typeface="TH Niramit AS" pitchFamily="2" charset="-34"/>
                <a:cs typeface="TH Niramit AS" pitchFamily="2" charset="-34"/>
              </a:rPr>
              <a:t>9) การนำผลการประเมินมาพัฒนาการจัดการ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เรียนรู้</a:t>
            </a:r>
          </a:p>
          <a:p>
            <a:r>
              <a:rPr lang="th-TH" sz="3200" dirty="0">
                <a:latin typeface="TH Niramit AS" pitchFamily="2" charset="-34"/>
                <a:cs typeface="TH Niramit AS" pitchFamily="2" charset="-34"/>
              </a:rPr>
              <a:t>10) การบันทึกและรายงานผลการจัดการ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เรียนรู้</a:t>
            </a:r>
          </a:p>
          <a:p>
            <a:r>
              <a:rPr lang="th-TH" sz="3200" dirty="0">
                <a:latin typeface="TH Niramit AS" pitchFamily="2" charset="-34"/>
                <a:cs typeface="TH Niramit AS" pitchFamily="2" charset="-34"/>
              </a:rPr>
              <a:t>11) การสัมมนาทาง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การศึกษา </a:t>
            </a:r>
          </a:p>
        </p:txBody>
      </p:sp>
    </p:spTree>
    <p:extLst>
      <p:ext uri="{BB962C8B-B14F-4D97-AF65-F5344CB8AC3E}">
        <p14:creationId xmlns:p14="http://schemas.microsoft.com/office/powerpoint/2010/main" val="39923911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3"/>
          <p:cNvSpPr/>
          <p:nvPr/>
        </p:nvSpPr>
        <p:spPr>
          <a:xfrm rot="10800000">
            <a:off x="-27435" y="1277890"/>
            <a:ext cx="9171435" cy="5016005"/>
          </a:xfrm>
          <a:prstGeom prst="round2SameRect">
            <a:avLst/>
          </a:prstGeom>
          <a:solidFill>
            <a:schemeClr val="accent3">
              <a:lumMod val="40000"/>
              <a:lumOff val="6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ound Same Side Corner Rectangle 4"/>
          <p:cNvSpPr/>
          <p:nvPr/>
        </p:nvSpPr>
        <p:spPr>
          <a:xfrm rot="16200000">
            <a:off x="4519155" y="-3331531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1800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1403648" y="37539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449263" indent="-449263"/>
            <a:r>
              <a:rPr lang="th-TH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6.	ขอบข่ายการฝึกประสบการณ์วิชาชีพ</a:t>
            </a:r>
            <a:r>
              <a:rPr lang="th-TH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ครู (ต่อ)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7" name="สี่เหลี่ยมผืนผ้า 3"/>
          <p:cNvSpPr/>
          <p:nvPr/>
        </p:nvSpPr>
        <p:spPr>
          <a:xfrm>
            <a:off x="500066" y="1500174"/>
            <a:ext cx="8176390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(ข) สมรรถนะ </a:t>
            </a:r>
            <a:endParaRPr lang="en-US" b="1" dirty="0">
              <a:latin typeface="TH Niramit AS" pitchFamily="2" charset="-34"/>
              <a:cs typeface="TH Niramit AS" pitchFamily="2" charset="-34"/>
            </a:endParaRPr>
          </a:p>
          <a:p>
            <a:r>
              <a:rPr lang="th-TH" dirty="0">
                <a:latin typeface="TH Niramit AS" pitchFamily="2" charset="-34"/>
                <a:cs typeface="TH Niramit AS" pitchFamily="2" charset="-34"/>
              </a:rPr>
              <a:t>	</a:t>
            </a:r>
            <a:r>
              <a:rPr lang="th-TH" dirty="0" smtClean="0">
                <a:latin typeface="TH Niramit AS" pitchFamily="2" charset="-34"/>
                <a:cs typeface="TH Niramit AS" pitchFamily="2" charset="-34"/>
              </a:rPr>
              <a:t>1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) สามารถจัดการเรียนรู้ในสาขาวิชาเฉพาะ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r>
              <a:rPr lang="th-TH" dirty="0">
                <a:latin typeface="TH Niramit AS" pitchFamily="2" charset="-34"/>
                <a:cs typeface="TH Niramit AS" pitchFamily="2" charset="-34"/>
              </a:rPr>
              <a:t>	</a:t>
            </a:r>
            <a:r>
              <a:rPr lang="th-TH" dirty="0" smtClean="0">
                <a:latin typeface="TH Niramit AS" pitchFamily="2" charset="-34"/>
                <a:cs typeface="TH Niramit AS" pitchFamily="2" charset="-34"/>
              </a:rPr>
              <a:t>2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) สามารถประเมิน ปรับปรุง และพัฒนาการจัดการเรียนรู้ให้เหมาะสมกับศักยภาพ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r>
              <a:rPr lang="th-TH" dirty="0">
                <a:latin typeface="TH Niramit AS" pitchFamily="2" charset="-34"/>
                <a:cs typeface="TH Niramit AS" pitchFamily="2" charset="-34"/>
              </a:rPr>
              <a:t>	</a:t>
            </a:r>
            <a:r>
              <a:rPr lang="th-TH" dirty="0" smtClean="0">
                <a:latin typeface="TH Niramit AS" pitchFamily="2" charset="-34"/>
                <a:cs typeface="TH Niramit AS" pitchFamily="2" charset="-34"/>
              </a:rPr>
              <a:t>3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) สามารถทำรายงานผลการจัดการเรียนรู้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r>
              <a:rPr lang="th-TH" dirty="0">
                <a:latin typeface="TH Niramit AS" pitchFamily="2" charset="-34"/>
                <a:cs typeface="TH Niramit AS" pitchFamily="2" charset="-34"/>
              </a:rPr>
              <a:t>	</a:t>
            </a:r>
            <a:r>
              <a:rPr lang="th-TH" dirty="0" smtClean="0">
                <a:latin typeface="TH Niramit AS" pitchFamily="2" charset="-34"/>
                <a:cs typeface="TH Niramit AS" pitchFamily="2" charset="-34"/>
              </a:rPr>
              <a:t>4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) สามารถทำรายงานวิจัยในชั้นเรียนเพื่อพัฒนาการเรียนรู้</a:t>
            </a:r>
            <a:r>
              <a:rPr lang="th-TH" dirty="0" smtClean="0">
                <a:latin typeface="TH Niramit AS" pitchFamily="2" charset="-34"/>
                <a:cs typeface="TH Niramit AS" pitchFamily="2" charset="-34"/>
              </a:rPr>
              <a:t>น </a:t>
            </a:r>
          </a:p>
        </p:txBody>
      </p:sp>
      <p:sp>
        <p:nvSpPr>
          <p:cNvPr id="10" name="สี่เหลี่ยมผืนผ้า 8"/>
          <p:cNvSpPr/>
          <p:nvPr/>
        </p:nvSpPr>
        <p:spPr>
          <a:xfrm>
            <a:off x="488490" y="4384689"/>
            <a:ext cx="8501090" cy="1546577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th-TH" b="1" dirty="0">
                <a:latin typeface="TH Niramit AS" pitchFamily="2" charset="-34"/>
                <a:cs typeface="TH Niramit AS" pitchFamily="2" charset="-34"/>
              </a:rPr>
              <a:t>2.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การปฏิบัติงานอื่นใน</a:t>
            </a:r>
            <a:r>
              <a:rPr lang="th-TH" b="1" dirty="0" smtClean="0">
                <a:latin typeface="TH Niramit AS" pitchFamily="2" charset="-34"/>
                <a:cs typeface="TH Niramit AS" pitchFamily="2" charset="-34"/>
              </a:rPr>
              <a:t>สถานศึกษา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r>
              <a:rPr lang="th-TH" dirty="0">
                <a:latin typeface="TH Niramit AS" pitchFamily="2" charset="-34"/>
                <a:cs typeface="TH Niramit AS" pitchFamily="2" charset="-34"/>
              </a:rPr>
              <a:t>  </a:t>
            </a:r>
            <a:r>
              <a:rPr lang="th-TH" dirty="0" smtClean="0">
                <a:latin typeface="TH Niramit AS" pitchFamily="2" charset="-34"/>
                <a:cs typeface="TH Niramit AS" pitchFamily="2" charset="-34"/>
              </a:rPr>
              <a:t>      </a:t>
            </a:r>
            <a:r>
              <a:rPr lang="th-TH" u="sng" dirty="0">
                <a:latin typeface="TH Niramit AS" pitchFamily="2" charset="-34"/>
                <a:cs typeface="TH Niramit AS" pitchFamily="2" charset="-34"/>
              </a:rPr>
              <a:t>กำหนดให้นิสิตปฏิบัติงาน 2 งาน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 โดยมีเวลาปฏิบัติงานไม่เกิน 5 ชั่วโมง</a:t>
            </a:r>
            <a:r>
              <a:rPr lang="th-TH" dirty="0" smtClean="0">
                <a:latin typeface="TH Niramit AS" pitchFamily="2" charset="-34"/>
                <a:cs typeface="TH Niramit AS" pitchFamily="2" charset="-34"/>
              </a:rPr>
              <a:t>/สัปดาห์  </a:t>
            </a:r>
          </a:p>
          <a:p>
            <a:pPr>
              <a:lnSpc>
                <a:spcPct val="150000"/>
              </a:lnSpc>
            </a:pPr>
            <a:r>
              <a:rPr lang="th-TH" b="1" dirty="0">
                <a:latin typeface="TH Niramit AS" pitchFamily="2" charset="-34"/>
                <a:cs typeface="TH Niramit AS" pitchFamily="2" charset="-34"/>
              </a:rPr>
              <a:t>3.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b="1" dirty="0">
                <a:latin typeface="TH Niramit AS" pitchFamily="2" charset="-34"/>
                <a:cs typeface="TH Niramit AS" pitchFamily="2" charset="-34"/>
              </a:rPr>
              <a:t>การสัมมนาและสะท้อนผลระหว่างการปฏิบัติการสอนในสถานศึกษา</a:t>
            </a:r>
            <a:endParaRPr lang="th-TH" dirty="0" smtClean="0"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981497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519155" y="-3331531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1800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1403648" y="37539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449263" indent="-449263"/>
            <a:r>
              <a:rPr lang="th-TH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7.	บทบาทของบุคลากรในสถานศึกษา</a:t>
            </a:r>
          </a:p>
        </p:txBody>
      </p:sp>
      <p:sp>
        <p:nvSpPr>
          <p:cNvPr id="7" name="สี่เหลี่ยมผืนผ้า 3"/>
          <p:cNvSpPr/>
          <p:nvPr/>
        </p:nvSpPr>
        <p:spPr>
          <a:xfrm>
            <a:off x="251520" y="1988840"/>
            <a:ext cx="8712968" cy="44012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thaiDist">
              <a:tabLst>
                <a:tab pos="363538" algn="l"/>
              </a:tabLst>
            </a:pPr>
            <a:r>
              <a:rPr lang="th-TH" sz="4000" b="1" u="sng" dirty="0" smtClean="0">
                <a:latin typeface="TH Niramit AS" pitchFamily="2" charset="-34"/>
                <a:cs typeface="TH Niramit AS" pitchFamily="2" charset="-34"/>
              </a:rPr>
              <a:t>1. ครู</a:t>
            </a:r>
            <a:r>
              <a:rPr lang="th-TH" sz="4000" b="1" u="sng" dirty="0">
                <a:latin typeface="TH Niramit AS" pitchFamily="2" charset="-34"/>
                <a:cs typeface="TH Niramit AS" pitchFamily="2" charset="-34"/>
              </a:rPr>
              <a:t>พี่เลี้ยง</a:t>
            </a:r>
            <a:r>
              <a:rPr lang="th-TH" sz="4000" u="sng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4000" dirty="0">
                <a:latin typeface="TH Niramit AS" pitchFamily="2" charset="-34"/>
                <a:cs typeface="TH Niramit AS" pitchFamily="2" charset="-34"/>
              </a:rPr>
              <a:t>ทำหน้าที่ให้คำปรึกษา แนะนำนิสิตในทุกๆ ด้านเพื่อพัฒนาสมรรถภาพการสอนของนิสิต ทั้งด้านความรู้ เทคนิควิธี และคุณลักษณะของ</a:t>
            </a:r>
            <a:r>
              <a:rPr lang="th-TH" sz="4000" dirty="0" smtClean="0">
                <a:latin typeface="TH Niramit AS" pitchFamily="2" charset="-34"/>
                <a:cs typeface="TH Niramit AS" pitchFamily="2" charset="-34"/>
              </a:rPr>
              <a:t>ครู (หน้า 9 ในคู่มือ</a:t>
            </a:r>
            <a:r>
              <a:rPr lang="th-TH" sz="4000" dirty="0">
                <a:latin typeface="TH Niramit AS" pitchFamily="2" charset="-34"/>
                <a:cs typeface="TH Niramit AS" pitchFamily="2" charset="-34"/>
              </a:rPr>
              <a:t>ฯ</a:t>
            </a:r>
            <a:r>
              <a:rPr lang="th-TH" sz="4000" dirty="0" smtClean="0">
                <a:latin typeface="TH Niramit AS" pitchFamily="2" charset="-34"/>
                <a:cs typeface="TH Niramit AS" pitchFamily="2" charset="-34"/>
              </a:rPr>
              <a:t>)</a:t>
            </a:r>
          </a:p>
          <a:p>
            <a:pPr algn="thaiDist">
              <a:tabLst>
                <a:tab pos="363538" algn="l"/>
              </a:tabLst>
            </a:pPr>
            <a:r>
              <a:rPr lang="th-TH" sz="4000" dirty="0">
                <a:latin typeface="TH Niramit AS" pitchFamily="2" charset="-34"/>
                <a:cs typeface="TH Niramit AS" pitchFamily="2" charset="-34"/>
              </a:rPr>
              <a:t>	</a:t>
            </a:r>
            <a:r>
              <a:rPr lang="th-TH" sz="4000" dirty="0" smtClean="0">
                <a:latin typeface="TH Niramit AS" pitchFamily="2" charset="-34"/>
                <a:cs typeface="TH Niramit AS" pitchFamily="2" charset="-34"/>
              </a:rPr>
              <a:t>  ประเมิน</a:t>
            </a:r>
            <a:r>
              <a:rPr lang="th-TH" sz="4000" dirty="0">
                <a:latin typeface="TH Niramit AS" pitchFamily="2" charset="-34"/>
                <a:cs typeface="TH Niramit AS" pitchFamily="2" charset="-34"/>
              </a:rPr>
              <a:t>นิสิต ตามแบบ </a:t>
            </a:r>
            <a:r>
              <a:rPr lang="th-TH" sz="4000" dirty="0" smtClean="0">
                <a:latin typeface="TH Niramit AS" pitchFamily="2" charset="-34"/>
                <a:cs typeface="TH Niramit AS" pitchFamily="2" charset="-34"/>
              </a:rPr>
              <a:t>พล.1-พล.6 </a:t>
            </a:r>
            <a:r>
              <a:rPr lang="th-TH" sz="4000" dirty="0">
                <a:latin typeface="TH Niramit AS" pitchFamily="2" charset="-34"/>
                <a:cs typeface="TH Niramit AS" pitchFamily="2" charset="-34"/>
              </a:rPr>
              <a:t>(หน้า </a:t>
            </a:r>
            <a:r>
              <a:rPr lang="th-TH" sz="4000" dirty="0" smtClean="0">
                <a:latin typeface="TH Niramit AS" pitchFamily="2" charset="-34"/>
                <a:cs typeface="TH Niramit AS" pitchFamily="2" charset="-34"/>
              </a:rPr>
              <a:t>36-4</a:t>
            </a:r>
            <a:r>
              <a:rPr lang="en-US" sz="4000" dirty="0" smtClean="0">
                <a:latin typeface="TH Niramit AS" pitchFamily="2" charset="-34"/>
                <a:cs typeface="TH Niramit AS" pitchFamily="2" charset="-34"/>
              </a:rPr>
              <a:t>4</a:t>
            </a:r>
            <a:r>
              <a:rPr lang="th-TH" sz="4000" dirty="0" smtClean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4000" dirty="0">
                <a:latin typeface="TH Niramit AS" pitchFamily="2" charset="-34"/>
                <a:cs typeface="TH Niramit AS" pitchFamily="2" charset="-34"/>
              </a:rPr>
              <a:t>ในคู่มือฯ</a:t>
            </a:r>
            <a:r>
              <a:rPr lang="th-TH" sz="4000" dirty="0" smtClean="0">
                <a:latin typeface="TH Niramit AS" pitchFamily="2" charset="-34"/>
                <a:cs typeface="TH Niramit AS" pitchFamily="2" charset="-34"/>
              </a:rPr>
              <a:t>)</a:t>
            </a:r>
          </a:p>
          <a:p>
            <a:r>
              <a:rPr lang="th-TH" sz="4000" b="1" u="sng" dirty="0" smtClean="0">
                <a:latin typeface="TH Niramit AS" pitchFamily="2" charset="-34"/>
                <a:cs typeface="TH Niramit AS" pitchFamily="2" charset="-34"/>
              </a:rPr>
              <a:t>2.  ผู้บริหารสถานศึกษา  </a:t>
            </a:r>
            <a:r>
              <a:rPr lang="th-TH" sz="4000" dirty="0" smtClean="0">
                <a:latin typeface="TH Niramit AS" pitchFamily="2" charset="-34"/>
                <a:cs typeface="TH Niramit AS" pitchFamily="2" charset="-34"/>
              </a:rPr>
              <a:t>ประเมินนิสิต ตามแบบ ผบ. (หน้า 4</a:t>
            </a:r>
            <a:r>
              <a:rPr lang="en-US" sz="4000" dirty="0" smtClean="0">
                <a:latin typeface="TH Niramit AS" pitchFamily="2" charset="-34"/>
                <a:cs typeface="TH Niramit AS" pitchFamily="2" charset="-34"/>
              </a:rPr>
              <a:t>5</a:t>
            </a:r>
            <a:r>
              <a:rPr lang="th-TH" sz="4000" dirty="0" smtClean="0">
                <a:latin typeface="TH Niramit AS" pitchFamily="2" charset="-34"/>
                <a:cs typeface="TH Niramit AS" pitchFamily="2" charset="-34"/>
              </a:rPr>
              <a:t>-4</a:t>
            </a:r>
            <a:r>
              <a:rPr lang="en-US" sz="4000" dirty="0" smtClean="0">
                <a:latin typeface="TH Niramit AS" pitchFamily="2" charset="-34"/>
                <a:cs typeface="TH Niramit AS" pitchFamily="2" charset="-34"/>
              </a:rPr>
              <a:t>7</a:t>
            </a:r>
            <a:r>
              <a:rPr lang="th-TH" sz="4000" dirty="0" smtClean="0">
                <a:latin typeface="TH Niramit AS" pitchFamily="2" charset="-34"/>
                <a:cs typeface="TH Niramit AS" pitchFamily="2" charset="-34"/>
              </a:rPr>
              <a:t> ในคู่มือฯ)</a:t>
            </a:r>
          </a:p>
        </p:txBody>
      </p:sp>
    </p:spTree>
    <p:extLst>
      <p:ext uri="{BB962C8B-B14F-4D97-AF65-F5344CB8AC3E}">
        <p14:creationId xmlns:p14="http://schemas.microsoft.com/office/powerpoint/2010/main" val="18971373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519155" y="-3331531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1800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1403648" y="380938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449263" indent="-449263"/>
            <a:r>
              <a:rPr lang="th-TH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7.	บทบาทของบุคลากรในสถานศึกษา (ต่อ)</a:t>
            </a:r>
          </a:p>
        </p:txBody>
      </p:sp>
      <p:sp>
        <p:nvSpPr>
          <p:cNvPr id="7" name="สี่เหลี่ยมผืนผ้า 3"/>
          <p:cNvSpPr/>
          <p:nvPr/>
        </p:nvSpPr>
        <p:spPr>
          <a:xfrm>
            <a:off x="107504" y="1663232"/>
            <a:ext cx="8784976" cy="46012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thaiDist">
              <a:spcAft>
                <a:spcPts val="600"/>
              </a:spcAft>
              <a:tabLst>
                <a:tab pos="363538" algn="l"/>
              </a:tabLst>
            </a:pPr>
            <a:r>
              <a:rPr lang="th-TH" sz="3200" b="1" dirty="0" smtClean="0">
                <a:latin typeface="TH Niramit AS" pitchFamily="2" charset="-34"/>
                <a:cs typeface="TH Niramit AS" pitchFamily="2" charset="-34"/>
              </a:rPr>
              <a:t>3. บทบาท</a:t>
            </a:r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หน้า­ที่ของโรงเรียนฝึกประสบการณ์วิชาชีพ</a:t>
            </a:r>
            <a:r>
              <a:rPr lang="th-TH" sz="3200" b="1" dirty="0" smtClean="0">
                <a:latin typeface="TH Niramit AS" pitchFamily="2" charset="-34"/>
                <a:cs typeface="TH Niramit AS" pitchFamily="2" charset="-34"/>
              </a:rPr>
              <a:t>ครู</a:t>
            </a:r>
          </a:p>
          <a:p>
            <a:pPr marL="514350" indent="-514350" algn="thaiDist">
              <a:tabLst>
                <a:tab pos="363538" algn="l"/>
              </a:tabLst>
            </a:pP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	1.	พิจารณา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รับนิสิตในจำนวนที่สามารถรับได้ให้นิสิตมีโอกาส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ได้</a:t>
            </a:r>
          </a:p>
          <a:p>
            <a:pPr marL="514350" indent="-514350" algn="thaiDist">
              <a:tabLst>
                <a:tab pos="363538" algn="l"/>
              </a:tabLst>
            </a:pP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			ฝึก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ประสบการณ์วิชาชีพครู ตามโปรแกรมที่มหาวิทยาลัย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กำหนด</a:t>
            </a:r>
          </a:p>
          <a:p>
            <a:pPr marL="514350" indent="-514350" algn="thaiDist">
              <a:tabLst>
                <a:tab pos="363538" algn="l"/>
              </a:tabLst>
            </a:pP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	2.	ปฐมนิเทศ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นิสิต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 </a:t>
            </a:r>
          </a:p>
          <a:p>
            <a:pPr marL="514350" indent="-514350" algn="thaiDist">
              <a:tabLst>
                <a:tab pos="363538" algn="l"/>
              </a:tabLst>
            </a:pP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	3.	ดำเนินการ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จัดครูพี่เลี้ยง วิชา ชั้น จำนวนชั่วโมงที่สอน และงาน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อื่นๆ</a:t>
            </a:r>
          </a:p>
          <a:p>
            <a:pPr marL="514350" indent="-514350" algn="thaiDist">
              <a:tabLst>
                <a:tab pos="363538" algn="l"/>
              </a:tabLst>
            </a:pP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	4.	ดูแล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และให้คำแนะนำนิสิตให้ปฏิบัติตนตามระเบียบข้อบังคับของ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โรงเรียน</a:t>
            </a:r>
          </a:p>
          <a:p>
            <a:pPr marL="514350" indent="-514350" algn="thaiDist">
              <a:tabLst>
                <a:tab pos="363538" algn="l"/>
              </a:tabLst>
            </a:pP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	5.	ให้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ข้อเสนอแนะการฝึกประสบการณ์วิชาชีพครู แก่นิสิตและมหาวิทยาลัย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761783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0800000">
            <a:off x="-27437" y="1293314"/>
            <a:ext cx="9171435" cy="5016005"/>
          </a:xfrm>
          <a:prstGeom prst="round2SameRect">
            <a:avLst/>
          </a:prstGeom>
          <a:solidFill>
            <a:schemeClr val="accent3">
              <a:lumMod val="40000"/>
              <a:lumOff val="6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Round Same Side Corner Rectangle 8"/>
          <p:cNvSpPr/>
          <p:nvPr/>
        </p:nvSpPr>
        <p:spPr>
          <a:xfrm rot="16200000">
            <a:off x="4519155" y="-3346956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881118" y="1409948"/>
            <a:ext cx="8229600" cy="5112568"/>
          </a:xfrm>
        </p:spPr>
        <p:txBody>
          <a:bodyPr/>
          <a:lstStyle/>
          <a:p>
            <a:pPr marL="514350" indent="-514350">
              <a:buClrTx/>
              <a:buFont typeface="+mj-lt"/>
              <a:buAutoNum type="arabicParenR"/>
            </a:pPr>
            <a:r>
              <a:rPr lang="th-TH" sz="2400" b="1" dirty="0">
                <a:solidFill>
                  <a:srgbClr val="0033CC"/>
                </a:solidFill>
                <a:latin typeface="TH Niramit AS" pitchFamily="2" charset="-34"/>
                <a:cs typeface="TH Niramit AS" pitchFamily="2" charset="-34"/>
              </a:rPr>
              <a:t>หลักเกณฑ์การฝึกปฏิบัติงานวิชาชีพในสถานศึกษา</a:t>
            </a:r>
          </a:p>
          <a:p>
            <a:pPr marL="514350" indent="-514350">
              <a:buAutoNum type="arabicParenR"/>
            </a:pPr>
            <a:r>
              <a:rPr lang="th-TH" sz="2400" b="1" dirty="0">
                <a:solidFill>
                  <a:srgbClr val="0033CC"/>
                </a:solidFill>
                <a:latin typeface="TH Niramit AS" pitchFamily="2" charset="-34"/>
                <a:cs typeface="TH Niramit AS" pitchFamily="2" charset="-34"/>
              </a:rPr>
              <a:t>ระยะเวลาการฝึกประสบการณ์วิชาชีพครู</a:t>
            </a:r>
          </a:p>
          <a:p>
            <a:pPr marL="514350" indent="-514350">
              <a:buAutoNum type="arabicParenR"/>
            </a:pPr>
            <a:r>
              <a:rPr lang="th-TH" sz="2400" b="1" dirty="0">
                <a:solidFill>
                  <a:srgbClr val="0033CC"/>
                </a:solidFill>
                <a:latin typeface="TH Niramit AS" pitchFamily="2" charset="-34"/>
                <a:cs typeface="TH Niramit AS" pitchFamily="2" charset="-34"/>
              </a:rPr>
              <a:t>ผู้ประสานงานฝ่ายฝึกประสบการณ์วิชาชีพครู</a:t>
            </a:r>
          </a:p>
          <a:p>
            <a:pPr marL="514350" indent="-514350">
              <a:buAutoNum type="arabicParenR"/>
            </a:pPr>
            <a:r>
              <a:rPr lang="th-TH" sz="2400" b="1" dirty="0">
                <a:solidFill>
                  <a:srgbClr val="0033CC"/>
                </a:solidFill>
                <a:latin typeface="TH Niramit AS" pitchFamily="2" charset="-34"/>
                <a:cs typeface="TH Niramit AS" pitchFamily="2" charset="-34"/>
              </a:rPr>
              <a:t>การนับเวลาในการปฏิบัติการสอน</a:t>
            </a:r>
          </a:p>
          <a:p>
            <a:pPr marL="514350" indent="-514350">
              <a:buAutoNum type="arabicParenR"/>
            </a:pPr>
            <a:r>
              <a:rPr lang="th-TH" sz="2400" b="1" dirty="0">
                <a:solidFill>
                  <a:srgbClr val="0033CC"/>
                </a:solidFill>
                <a:latin typeface="TH Niramit AS" pitchFamily="2" charset="-34"/>
                <a:cs typeface="TH Niramit AS" pitchFamily="2" charset="-34"/>
              </a:rPr>
              <a:t>การนับเวลาในการปฏิบัติการสอน</a:t>
            </a:r>
          </a:p>
          <a:p>
            <a:pPr marL="514350" indent="-514350">
              <a:buAutoNum type="arabicParenR"/>
            </a:pPr>
            <a:r>
              <a:rPr lang="th-TH" sz="2400" b="1" dirty="0">
                <a:solidFill>
                  <a:srgbClr val="0033CC"/>
                </a:solidFill>
                <a:latin typeface="TH Niramit AS" pitchFamily="2" charset="-34"/>
                <a:cs typeface="TH Niramit AS" pitchFamily="2" charset="-34"/>
              </a:rPr>
              <a:t>ขอบข่ายการฝึกประสบการณ์วิชาชีพครู</a:t>
            </a:r>
          </a:p>
          <a:p>
            <a:pPr marL="514350" indent="-514350">
              <a:buAutoNum type="arabicParenR"/>
            </a:pPr>
            <a:r>
              <a:rPr lang="th-TH" sz="2400" b="1" dirty="0">
                <a:solidFill>
                  <a:srgbClr val="0033CC"/>
                </a:solidFill>
                <a:latin typeface="TH Niramit AS" pitchFamily="2" charset="-34"/>
                <a:cs typeface="TH Niramit AS" pitchFamily="2" charset="-34"/>
              </a:rPr>
              <a:t>บทบาทของบุคลากรในสถานศึกษา</a:t>
            </a:r>
          </a:p>
          <a:p>
            <a:pPr marL="514350" indent="-514350">
              <a:buAutoNum type="arabicParenR"/>
            </a:pPr>
            <a:r>
              <a:rPr lang="th-TH" sz="2400" b="1" dirty="0">
                <a:solidFill>
                  <a:srgbClr val="0033CC"/>
                </a:solidFill>
                <a:latin typeface="TH Niramit AS" pitchFamily="2" charset="-34"/>
                <a:cs typeface="TH Niramit AS" pitchFamily="2" charset="-34"/>
              </a:rPr>
              <a:t>ระเบียบและข้อบังคับปฏิบัติในระหว่างการปฏิบัติการสอนในสถานศึกษา</a:t>
            </a:r>
          </a:p>
          <a:p>
            <a:pPr marL="514350" indent="-514350">
              <a:buAutoNum type="arabicParenR"/>
            </a:pPr>
            <a:r>
              <a:rPr lang="th-TH" sz="2400" b="1" dirty="0">
                <a:solidFill>
                  <a:srgbClr val="0033CC"/>
                </a:solidFill>
                <a:latin typeface="TH Niramit AS" pitchFamily="2" charset="-34"/>
                <a:cs typeface="TH Niramit AS" pitchFamily="2" charset="-34"/>
              </a:rPr>
              <a:t>แนวปฏิบัติสำหรับการฝึกประสบการณ์วิชาชีพครู</a:t>
            </a:r>
          </a:p>
          <a:p>
            <a:pPr marL="514350" indent="-514350">
              <a:buAutoNum type="arabicParenR"/>
            </a:pPr>
            <a:r>
              <a:rPr lang="th-TH" sz="2400" b="1" dirty="0">
                <a:solidFill>
                  <a:srgbClr val="0033CC"/>
                </a:solidFill>
                <a:latin typeface="TH Niramit AS" pitchFamily="2" charset="-34"/>
                <a:cs typeface="TH Niramit AS" pitchFamily="2" charset="-34"/>
              </a:rPr>
              <a:t>การประเมินการปฏิบัติการสอนในสถานศึกษา</a:t>
            </a:r>
          </a:p>
          <a:p>
            <a:pPr marL="514350" indent="-514350">
              <a:buAutoNum type="arabicParenR"/>
            </a:pPr>
            <a:r>
              <a:rPr lang="th-TH" sz="2400" b="1" dirty="0">
                <a:solidFill>
                  <a:srgbClr val="0033CC"/>
                </a:solidFill>
                <a:latin typeface="TH Niramit AS" pitchFamily="2" charset="-34"/>
                <a:cs typeface="TH Niramit AS" pitchFamily="2" charset="-34"/>
              </a:rPr>
              <a:t>แบบประเมินการปฏิบัติการสอนใน</a:t>
            </a:r>
            <a:r>
              <a:rPr lang="th-TH" sz="2400" b="1" dirty="0" smtClean="0">
                <a:solidFill>
                  <a:srgbClr val="0033CC"/>
                </a:solidFill>
                <a:latin typeface="TH Niramit AS" pitchFamily="2" charset="-34"/>
                <a:cs typeface="TH Niramit AS" pitchFamily="2" charset="-34"/>
              </a:rPr>
              <a:t>สถานศึกษา</a:t>
            </a:r>
            <a:endParaRPr lang="th-TH" sz="2400" b="1" dirty="0">
              <a:solidFill>
                <a:srgbClr val="0033CC"/>
              </a:solidFill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956376" cy="1008112"/>
          </a:xfrm>
        </p:spPr>
        <p:txBody>
          <a:bodyPr>
            <a:noAutofit/>
          </a:bodyPr>
          <a:lstStyle/>
          <a:p>
            <a:pPr algn="ctr"/>
            <a:r>
              <a:rPr lang="th-TH" sz="6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11 </a:t>
            </a:r>
            <a:r>
              <a:rPr lang="en-US" sz="60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Topics </a:t>
            </a:r>
            <a:endParaRPr lang="th-TH" sz="6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519155" y="-3331531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1800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1403648" y="380938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449263" indent="-449263"/>
            <a:r>
              <a:rPr lang="th-TH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7.	บทบาทของบุคลากรในสถานศึกษา (ต่อ)</a:t>
            </a:r>
          </a:p>
        </p:txBody>
      </p:sp>
      <p:sp>
        <p:nvSpPr>
          <p:cNvPr id="8" name="สี่เหลี่ยมผืนผ้า 3"/>
          <p:cNvSpPr/>
          <p:nvPr/>
        </p:nvSpPr>
        <p:spPr>
          <a:xfrm>
            <a:off x="395536" y="1844824"/>
            <a:ext cx="8289088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514350" indent="-514350" algn="thaiDist">
              <a:tabLst>
                <a:tab pos="363538" algn="l"/>
              </a:tabLst>
            </a:pP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	6.	ให้</a:t>
            </a:r>
            <a:r>
              <a:rPr lang="th-TH" sz="3600" dirty="0">
                <a:latin typeface="TH Niramit AS" pitchFamily="2" charset="-34"/>
                <a:cs typeface="TH Niramit AS" pitchFamily="2" charset="-34"/>
              </a:rPr>
              <a:t>ความร่วมมือในการจัดกิจกรรม และให้</a:t>
            </a: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ข้อเสนอแนะ</a:t>
            </a:r>
          </a:p>
          <a:p>
            <a:pPr marL="514350" indent="-514350" algn="thaiDist">
              <a:tabLst>
                <a:tab pos="363538" algn="l"/>
              </a:tabLst>
            </a:pP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			การฝึก</a:t>
            </a:r>
            <a:r>
              <a:rPr lang="th-TH" sz="3600" dirty="0">
                <a:latin typeface="TH Niramit AS" pitchFamily="2" charset="-34"/>
                <a:cs typeface="TH Niramit AS" pitchFamily="2" charset="-34"/>
              </a:rPr>
              <a:t>ประสบการณ์วิชาชีพครู แก่นิสิตและมหาวิทยาลัย</a:t>
            </a: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 </a:t>
            </a:r>
          </a:p>
          <a:p>
            <a:pPr marL="514350" indent="-514350" algn="thaiDist">
              <a:tabLst>
                <a:tab pos="363538" algn="l"/>
              </a:tabLst>
            </a:pPr>
            <a:r>
              <a:rPr lang="en-US" sz="3600" dirty="0" smtClean="0">
                <a:latin typeface="TH Niramit AS" pitchFamily="2" charset="-34"/>
                <a:cs typeface="TH Niramit AS" pitchFamily="2" charset="-34"/>
              </a:rPr>
              <a:t>	7.</a:t>
            </a: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	สอดส่อง</a:t>
            </a:r>
            <a:r>
              <a:rPr lang="th-TH" sz="3600" dirty="0">
                <a:latin typeface="TH Niramit AS" pitchFamily="2" charset="-34"/>
                <a:cs typeface="TH Niramit AS" pitchFamily="2" charset="-34"/>
              </a:rPr>
              <a:t>ดูแลกระตุ้นครูพี่เลี้ยงให้เอาใจใส่ร่วมทำงานกับ</a:t>
            </a: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นิสิตไม่</a:t>
            </a:r>
            <a:r>
              <a:rPr lang="th-TH" sz="3600" dirty="0">
                <a:latin typeface="TH Niramit AS" pitchFamily="2" charset="-34"/>
                <a:cs typeface="TH Niramit AS" pitchFamily="2" charset="-34"/>
              </a:rPr>
              <a:t>ควรทอดทิ้ง </a:t>
            </a:r>
            <a:endParaRPr lang="th-TH" sz="3600" dirty="0" smtClean="0">
              <a:latin typeface="TH Niramit AS" pitchFamily="2" charset="-34"/>
              <a:cs typeface="TH Niramit AS" pitchFamily="2" charset="-34"/>
            </a:endParaRPr>
          </a:p>
          <a:p>
            <a:pPr marL="514350" indent="-514350" algn="thaiDist">
              <a:tabLst>
                <a:tab pos="363538" algn="l"/>
              </a:tabLst>
            </a:pPr>
            <a:r>
              <a:rPr lang="en-US" sz="3600" dirty="0" smtClean="0">
                <a:latin typeface="TH Niramit AS" pitchFamily="2" charset="-34"/>
                <a:cs typeface="TH Niramit AS" pitchFamily="2" charset="-34"/>
              </a:rPr>
              <a:t>	8.	</a:t>
            </a: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ส่งเสริมสัมพันธภาพ</a:t>
            </a:r>
          </a:p>
          <a:p>
            <a:pPr marL="514350" indent="-514350" algn="thaiDist">
              <a:tabLst>
                <a:tab pos="363538" algn="l"/>
              </a:tabLst>
            </a:pPr>
            <a:r>
              <a:rPr lang="en-US" sz="3600" dirty="0" smtClean="0">
                <a:latin typeface="TH Niramit AS" pitchFamily="2" charset="-34"/>
                <a:cs typeface="TH Niramit AS" pitchFamily="2" charset="-34"/>
              </a:rPr>
              <a:t>	9.	</a:t>
            </a: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ส่ง</a:t>
            </a:r>
            <a:r>
              <a:rPr lang="th-TH" sz="3600" dirty="0">
                <a:latin typeface="TH Niramit AS" pitchFamily="2" charset="-34"/>
                <a:cs typeface="TH Niramit AS" pitchFamily="2" charset="-34"/>
              </a:rPr>
              <a:t>แบบประเมินนิสิต</a:t>
            </a: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ทั้งหมดมายัง</a:t>
            </a:r>
            <a:r>
              <a:rPr lang="th-TH" sz="3600" dirty="0">
                <a:latin typeface="TH Niramit AS" pitchFamily="2" charset="-34"/>
                <a:cs typeface="TH Niramit AS" pitchFamily="2" charset="-34"/>
              </a:rPr>
              <a:t>งานฝึกประสบการณ์</a:t>
            </a: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วิชาชีพครู วิทยาลัย</a:t>
            </a:r>
            <a:r>
              <a:rPr lang="th-TH" sz="3600" dirty="0">
                <a:latin typeface="TH Niramit AS" pitchFamily="2" charset="-34"/>
                <a:cs typeface="TH Niramit AS" pitchFamily="2" charset="-34"/>
              </a:rPr>
              <a:t>การศึกษา มหาวิทยาลัยพะเยา</a:t>
            </a: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04692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519155" y="-3331531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1403648" y="285203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742950" indent="-742950"/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8. ระเบียบและข้อปฏิบัติในระหว่างการปฏิบัติการสอน</a:t>
            </a:r>
          </a:p>
          <a:p>
            <a:pPr marL="742950" indent="-742950"/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    ในสถานศึกษา</a:t>
            </a:r>
          </a:p>
        </p:txBody>
      </p:sp>
      <p:sp>
        <p:nvSpPr>
          <p:cNvPr id="7" name="สี่เหลี่ยมผืนผ้า 3"/>
          <p:cNvSpPr/>
          <p:nvPr/>
        </p:nvSpPr>
        <p:spPr>
          <a:xfrm>
            <a:off x="251520" y="1772816"/>
            <a:ext cx="8712968" cy="4524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thaiDist">
              <a:tabLst>
                <a:tab pos="363538" algn="l"/>
              </a:tabLst>
            </a:pPr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ระเบียบการ</a:t>
            </a:r>
            <a:r>
              <a:rPr lang="th-TH" sz="3200" b="1" dirty="0" smtClean="0">
                <a:latin typeface="TH Niramit AS" pitchFamily="2" charset="-34"/>
                <a:cs typeface="TH Niramit AS" pitchFamily="2" charset="-34"/>
              </a:rPr>
              <a:t>ลา</a:t>
            </a:r>
          </a:p>
          <a:p>
            <a:pPr marL="514350" indent="-514350" algn="thaiDist">
              <a:buAutoNum type="arabicParenR"/>
              <a:tabLst>
                <a:tab pos="363538" algn="l"/>
              </a:tabLst>
            </a:pP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การ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ลากิจ นิสิตต้อง</a:t>
            </a:r>
            <a:r>
              <a:rPr lang="th-TH" sz="32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ส่งใบลาล่วงหน้า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อย่างน้อย 1 วันทำการ และต้องได้รับอนุญาตก่อนจึงสามารถหยุดปฏิบัติการสอน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ได้</a:t>
            </a:r>
          </a:p>
          <a:p>
            <a:pPr marL="514350" indent="-514350" algn="thaiDist">
              <a:buAutoNum type="arabicParenR"/>
              <a:tabLst>
                <a:tab pos="363538" algn="l"/>
              </a:tabLst>
            </a:pP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การ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ลาป่วย  นิสิตต้องแจ้งสถานศึกษาให้ทราบในวันแรกของการลาป่วย และต้องส่งใบลาย้อนหลังในวันแรกที่กลับมาปฏิบัติงานหลังป่วย กรณีลาป่วยตั้งแต่ 3 วันทำการขึ้นไป ต้อง</a:t>
            </a:r>
            <a:r>
              <a:rPr lang="th-TH" sz="32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มีใบรับรองแพทย์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แนบมา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ด้วย</a:t>
            </a:r>
          </a:p>
          <a:p>
            <a:pPr marL="514350" indent="-514350" algn="thaiDist">
              <a:buAutoNum type="arabicParenR"/>
              <a:tabLst>
                <a:tab pos="363538" algn="l"/>
              </a:tabLst>
            </a:pP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การ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ส่งใบลา นิสิตต้องส่งใบลาที่สถานศึกษา โดยยื่นผ่านครูพี่เลี้ยงขึ้นไปตามลำดับ เมื่อได้รับอนุญาตแล้วให้ถ่ายสำเนาแจ้งอาจารย์นิเทศก์ประจำมหาวิทยาลัย </a:t>
            </a:r>
            <a:endParaRPr lang="th-TH" sz="3200" dirty="0" smtClean="0"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382826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519155" y="-3331531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1403648" y="285203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742950" indent="-742950"/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8. ระเบียบและข้อปฏิบัติในระหว่างการปฏิบัติการสอน</a:t>
            </a:r>
          </a:p>
          <a:p>
            <a:pPr marL="742950" indent="-742950"/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    ใน</a:t>
            </a:r>
            <a:r>
              <a:rPr lang="th-TH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สถานศึกษา (ต่อ)</a:t>
            </a:r>
            <a:endParaRPr lang="th-TH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8" name="สี่เหลี่ยมผืนผ้า 3"/>
          <p:cNvSpPr/>
          <p:nvPr/>
        </p:nvSpPr>
        <p:spPr>
          <a:xfrm>
            <a:off x="215008" y="1700808"/>
            <a:ext cx="8928992" cy="50167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th-TH" sz="3200" b="1" u="sng" dirty="0">
                <a:latin typeface="TH Niramit AS" pitchFamily="2" charset="-34"/>
                <a:cs typeface="TH Niramit AS" pitchFamily="2" charset="-34"/>
              </a:rPr>
              <a:t>หมายเหตุ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   </a:t>
            </a:r>
            <a:endParaRPr lang="th-TH" sz="3200" dirty="0" smtClean="0">
              <a:latin typeface="TH Niramit AS" pitchFamily="2" charset="-34"/>
              <a:cs typeface="TH Niramit AS" pitchFamily="2" charset="-34"/>
            </a:endParaRPr>
          </a:p>
          <a:p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1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. กรณีที่นิสิตหายไปโดยไม่ทราบสาเหตุ และมิได้แจ้งให้ทางโรงเรียนทราบ จะถือว่า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ขาดการ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ปฏิบัติการสอนโดยไม่ทราบสาเหตุซึ่งจะมีผลต่อการประเมินผลการฝึกประสบการณ์วิชาชีพครู </a:t>
            </a:r>
            <a:endParaRPr lang="en-US" sz="3200" dirty="0">
              <a:latin typeface="TH Niramit AS" pitchFamily="2" charset="-34"/>
              <a:cs typeface="TH Niramit AS" pitchFamily="2" charset="-34"/>
            </a:endParaRPr>
          </a:p>
          <a:p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2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. ในกรณีที่นิสิตลากิจหรือลาป่วย ต้องฝึกปฏิบัติการสอนชดเชยให้ครบ 360 ชั่วโมง/ภาคเรียน ตามเกณฑ์ที่กำหนด	</a:t>
            </a:r>
            <a:endParaRPr lang="en-US" sz="3200" dirty="0">
              <a:latin typeface="TH Niramit AS" pitchFamily="2" charset="-34"/>
              <a:cs typeface="TH Niramit AS" pitchFamily="2" charset="-34"/>
            </a:endParaRPr>
          </a:p>
          <a:p>
            <a:r>
              <a:rPr lang="en-US" sz="3200" dirty="0" smtClean="0">
                <a:latin typeface="TH Niramit AS" pitchFamily="2" charset="-34"/>
                <a:cs typeface="TH Niramit AS" pitchFamily="2" charset="-34"/>
              </a:rPr>
              <a:t>3</a:t>
            </a:r>
            <a:r>
              <a:rPr lang="en-US" sz="3200" dirty="0">
                <a:latin typeface="TH Niramit AS" pitchFamily="2" charset="-34"/>
                <a:cs typeface="TH Niramit AS" pitchFamily="2" charset="-34"/>
              </a:rPr>
              <a:t>. 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การลากิจ อนุญาตให้ลาได้ไม่เกิน </a:t>
            </a:r>
            <a:r>
              <a:rPr lang="en-US" sz="3200" dirty="0">
                <a:latin typeface="TH Niramit AS" pitchFamily="2" charset="-34"/>
                <a:cs typeface="TH Niramit AS" pitchFamily="2" charset="-34"/>
              </a:rPr>
              <a:t>2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 ครั้งๆ ละ </a:t>
            </a:r>
            <a:r>
              <a:rPr lang="en-US" sz="3200" dirty="0">
                <a:latin typeface="TH Niramit AS" pitchFamily="2" charset="-34"/>
                <a:cs typeface="TH Niramit AS" pitchFamily="2" charset="-34"/>
              </a:rPr>
              <a:t>1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 วัน 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หาก ลา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เกินกว่าที่มหาวิทยาลัยกำหนด จะมีผลต่อการประเมินผลการเรียน</a:t>
            </a:r>
            <a:endParaRPr lang="en-US" sz="3200" dirty="0">
              <a:latin typeface="TH Niramit AS" pitchFamily="2" charset="-34"/>
              <a:cs typeface="TH Niramit AS" pitchFamily="2" charset="-34"/>
            </a:endParaRPr>
          </a:p>
          <a:p>
            <a:r>
              <a:rPr lang="en-US" sz="3200" dirty="0" smtClean="0">
                <a:latin typeface="TH Niramit AS" pitchFamily="2" charset="-34"/>
                <a:cs typeface="TH Niramit AS" pitchFamily="2" charset="-34"/>
              </a:rPr>
              <a:t>4</a:t>
            </a:r>
            <a:r>
              <a:rPr lang="en-US" sz="3200" dirty="0">
                <a:latin typeface="TH Niramit AS" pitchFamily="2" charset="-34"/>
                <a:cs typeface="TH Niramit AS" pitchFamily="2" charset="-34"/>
              </a:rPr>
              <a:t>.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 การลาป่วย อนุญาตให้ลาได้กรณีที่มีใบรับรองแพทย์เท่านั้น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มื่อ</a:t>
            </a:r>
            <a:r>
              <a:rPr lang="th-TH" sz="3200" dirty="0">
                <a:latin typeface="TH Niramit AS" pitchFamily="2" charset="-34"/>
                <a:cs typeface="TH Niramit AS" pitchFamily="2" charset="-34"/>
              </a:rPr>
              <a:t>ได้รับอนุญาตแล้วให้ถ่ายสำเนาแจ้งอาจารย์นิเทศก์ประจำมหาวิทยาลัย </a:t>
            </a:r>
            <a:endParaRPr lang="th-TH" sz="3200" dirty="0" smtClean="0"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889830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519155" y="-3331531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1403648" y="285203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742950" indent="-742950"/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8. ระเบียบและข้อปฏิบัติในระหว่างการปฏิบัติการสอน</a:t>
            </a:r>
          </a:p>
          <a:p>
            <a:pPr marL="742950" indent="-742950"/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    ใน</a:t>
            </a:r>
            <a:r>
              <a:rPr lang="th-TH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สถานศึกษา (ต่อ)</a:t>
            </a:r>
            <a:endParaRPr lang="th-TH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8" name="สี่เหลี่ยมผืนผ้า 3"/>
          <p:cNvSpPr/>
          <p:nvPr/>
        </p:nvSpPr>
        <p:spPr>
          <a:xfrm>
            <a:off x="179512" y="1772816"/>
            <a:ext cx="8784976" cy="4524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th-TH" sz="3600" b="1" dirty="0">
                <a:latin typeface="TH Niramit AS" pitchFamily="2" charset="-34"/>
                <a:cs typeface="TH Niramit AS" pitchFamily="2" charset="-34"/>
              </a:rPr>
              <a:t>การขออนุญาตออกนอกสถานศึกษา </a:t>
            </a:r>
            <a:endParaRPr lang="th-TH" sz="3600" b="1" dirty="0" smtClean="0">
              <a:latin typeface="TH Niramit AS" pitchFamily="2" charset="-34"/>
              <a:cs typeface="TH Niramit AS" pitchFamily="2" charset="-34"/>
            </a:endParaRPr>
          </a:p>
          <a:p>
            <a:pPr marL="514350" indent="-514350">
              <a:buAutoNum type="arabicParenR"/>
            </a:pP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ใน</a:t>
            </a:r>
            <a:r>
              <a:rPr lang="th-TH" sz="3600" dirty="0">
                <a:latin typeface="TH Niramit AS" pitchFamily="2" charset="-34"/>
                <a:cs typeface="TH Niramit AS" pitchFamily="2" charset="-34"/>
              </a:rPr>
              <a:t>การออกนอกสถานศึกษาที่นอกเหนือจาก การลากิจ ลาป่วย และลากลับคณะ/วิทยาลัย </a:t>
            </a: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ใน</a:t>
            </a:r>
            <a:r>
              <a:rPr lang="th-TH" sz="3600" dirty="0">
                <a:latin typeface="TH Niramit AS" pitchFamily="2" charset="-34"/>
                <a:cs typeface="TH Niramit AS" pitchFamily="2" charset="-34"/>
              </a:rPr>
              <a:t>ระหว่างเวลาปฏิบัติงาน นิสิตต้องปฏิบัติตามระเบียบของสถานศึกษา</a:t>
            </a: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นั้น</a:t>
            </a:r>
            <a:endParaRPr lang="th-TH" sz="3600" dirty="0">
              <a:latin typeface="TH Niramit AS" pitchFamily="2" charset="-34"/>
              <a:cs typeface="TH Niramit AS" pitchFamily="2" charset="-34"/>
            </a:endParaRPr>
          </a:p>
          <a:p>
            <a:pPr marL="514350" indent="-514350">
              <a:buAutoNum type="arabicParenR"/>
            </a:pPr>
            <a:r>
              <a:rPr lang="th-TH" sz="3600" u="sng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ใน</a:t>
            </a:r>
            <a:r>
              <a:rPr lang="th-TH" sz="3600" u="sng" dirty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การขอกลับวิทยาลัยการศึกษา นิสิตที่ได้รับการแจ้งอย่างเป็น</a:t>
            </a:r>
            <a:r>
              <a:rPr lang="th-TH" sz="3600" dirty="0">
                <a:latin typeface="TH Niramit AS" pitchFamily="2" charset="-34"/>
                <a:cs typeface="TH Niramit AS" pitchFamily="2" charset="-34"/>
              </a:rPr>
              <a:t>ทางการจากวิทยาลัยการศึกษา เพื่อร่วมกิจกรรมที่กำหนด ให้ประธานนิสิตของแต่ละโรงเรียน แสดงหนังสือจากทางคณะ/วิทยาลัย และแจ้งให้สถานศึกษาทราบทุกครั้ง</a:t>
            </a: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41250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519155" y="-3331531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1403648" y="285203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742950" indent="-742950"/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8. ระเบียบและข้อปฏิบัติในระหว่างการปฏิบัติการสอน</a:t>
            </a:r>
          </a:p>
          <a:p>
            <a:pPr marL="742950" indent="-742950"/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    ใน</a:t>
            </a:r>
            <a:r>
              <a:rPr lang="th-TH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สถานศึกษา (ต่อ)</a:t>
            </a:r>
            <a:endParaRPr lang="th-TH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7" name="สี่เหลี่ยมผืนผ้า 3"/>
          <p:cNvSpPr/>
          <p:nvPr/>
        </p:nvSpPr>
        <p:spPr>
          <a:xfrm>
            <a:off x="323528" y="1578519"/>
            <a:ext cx="8640960" cy="4524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th-TH" sz="3600" b="1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  <a:sym typeface="Webdings" panose="05030102010509060703" pitchFamily="18" charset="2"/>
              </a:rPr>
              <a:t></a:t>
            </a:r>
            <a:r>
              <a:rPr lang="th-TH" sz="3600" b="1" dirty="0" smtClean="0">
                <a:latin typeface="TH Niramit AS" pitchFamily="2" charset="-34"/>
                <a:cs typeface="TH Niramit AS" pitchFamily="2" charset="-34"/>
              </a:rPr>
              <a:t>การ</a:t>
            </a:r>
            <a:r>
              <a:rPr lang="th-TH" sz="3600" b="1" dirty="0">
                <a:latin typeface="TH Niramit AS" pitchFamily="2" charset="-34"/>
                <a:cs typeface="TH Niramit AS" pitchFamily="2" charset="-34"/>
              </a:rPr>
              <a:t>พานักเรียนออกไปนอก</a:t>
            </a:r>
            <a:r>
              <a:rPr lang="th-TH" sz="3600" b="1" dirty="0" smtClean="0">
                <a:latin typeface="TH Niramit AS" pitchFamily="2" charset="-34"/>
                <a:cs typeface="TH Niramit AS" pitchFamily="2" charset="-34"/>
              </a:rPr>
              <a:t>สถานศึกษา</a:t>
            </a:r>
          </a:p>
          <a:p>
            <a:pPr algn="thaiDist">
              <a:tabLst>
                <a:tab pos="363538" algn="l"/>
              </a:tabLst>
            </a:pP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		นิสิต</a:t>
            </a:r>
            <a:r>
              <a:rPr lang="th-TH" sz="3600" dirty="0">
                <a:latin typeface="TH Niramit AS" pitchFamily="2" charset="-34"/>
                <a:cs typeface="TH Niramit AS" pitchFamily="2" charset="-34"/>
              </a:rPr>
              <a:t>จะพานักเรียนออกไปนอกสถานศึกษา หรือไปทัศนศึกษาตามลำพังไม่ได้ จะต้องมีครูประจำการเป็นผู้นำไป </a:t>
            </a:r>
            <a:r>
              <a:rPr lang="th-TH" sz="36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นิสิตเป็นเพียงผู้ช่วย</a:t>
            </a: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เท่านั้น</a:t>
            </a:r>
          </a:p>
          <a:p>
            <a:pPr algn="thaiDist">
              <a:tabLst>
                <a:tab pos="363538" algn="l"/>
              </a:tabLst>
            </a:pPr>
            <a:r>
              <a:rPr lang="th-TH" sz="3600" b="1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  <a:sym typeface="Webdings" panose="05030102010509060703" pitchFamily="18" charset="2"/>
              </a:rPr>
              <a:t></a:t>
            </a:r>
            <a:r>
              <a:rPr lang="th-TH" sz="3600" b="1" dirty="0" smtClean="0">
                <a:latin typeface="TH Niramit AS" pitchFamily="2" charset="-34"/>
                <a:cs typeface="TH Niramit AS" pitchFamily="2" charset="-34"/>
              </a:rPr>
              <a:t>การ</a:t>
            </a:r>
            <a:r>
              <a:rPr lang="th-TH" sz="3600" b="1" dirty="0">
                <a:latin typeface="TH Niramit AS" pitchFamily="2" charset="-34"/>
                <a:cs typeface="TH Niramit AS" pitchFamily="2" charset="-34"/>
              </a:rPr>
              <a:t>สอนพิเศษนอก</a:t>
            </a:r>
            <a:r>
              <a:rPr lang="th-TH" sz="3600" b="1" dirty="0" smtClean="0">
                <a:latin typeface="TH Niramit AS" pitchFamily="2" charset="-34"/>
                <a:cs typeface="TH Niramit AS" pitchFamily="2" charset="-34"/>
              </a:rPr>
              <a:t>เวลา</a:t>
            </a:r>
          </a:p>
          <a:p>
            <a:pPr algn="thaiDist">
              <a:tabLst>
                <a:tab pos="363538" algn="l"/>
              </a:tabLst>
            </a:pP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         การ</a:t>
            </a:r>
            <a:r>
              <a:rPr lang="th-TH" sz="3600" dirty="0">
                <a:latin typeface="TH Niramit AS" pitchFamily="2" charset="-34"/>
                <a:cs typeface="TH Niramit AS" pitchFamily="2" charset="-34"/>
              </a:rPr>
              <a:t>จัดกิจกรรม หรือการสอนซ่อมเสริมนอกเวลาราชการนั้น นิสิตจะต้องได้รับอนุญาตจากผู้บริหารสถานศึกษา และจะต้องปฏิบัติตามระเบียบของสถานศึกษา</a:t>
            </a:r>
            <a:endParaRPr lang="th-TH" sz="3600" dirty="0" smtClean="0"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440476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519155" y="-3331531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1403648" y="285203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9. แนวปฏิบัติสำหรับการฝึกประสบการณ์วิชาชีพครู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1500174"/>
            <a:ext cx="7407797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นิสิตฝึกประสบการณ์วิชาชีพครู มีบทบาทและหน้าที่รับผิดชอบ ดังนี้</a:t>
            </a:r>
            <a:endParaRPr kumimoji="0" lang="th-TH" sz="4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14314" y="2285992"/>
            <a:ext cx="8929718" cy="39703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นิสิตจะต้องฝึกประสบการณ์วิชาชีพครบตามหลักสูตรและตามที่สาขาวิชากำหนด(ถ้าผู้ใดปฏิบัติงานไม่ครบถ้วน ให้ถือว่าการศึกษายังไม่สมบูรณ์)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นิสิตจะต้องปฏิบัติตามปฏิทินการฝึกประสบการณ์วิชาชีพอย่างเคร่งครัด (เข้าร่วมกิจกรรมการปฐมนิเทศ การประชุม สัมมนา หรือกิจกรรมอื่นๆ ตามที่กำหนด)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นิสิตจะต้องมีความสนใจ ตั้งใจปฏิบัติงาน และมีความรับผิดชอบในหน้าที่ที่ได้รับมอบหมาย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นิสิตจะต้องปฏิบัติหน้าที่ตามที่ได้รับมอบหมายอย่างเต็มกำลังความสามารถ ทั้งนี้เพื่อให้เกิดความรู้ สร้างเสริมประสบการณ์แก่ตนเอง และเกิดประโยชน์สูงสุดต่อหน่วยงาน</a:t>
            </a:r>
            <a:endParaRPr kumimoji="0" lang="th-TH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20790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519155" y="-3331531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2400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1403648" y="285203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9. แนวปฏิบัติสำหรับการฝึกประสบการณ์วิชาชีพ</a:t>
            </a:r>
            <a:r>
              <a:rPr lang="th-TH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ครู (ต่อ)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1500174"/>
            <a:ext cx="7407797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นิสิตฝึกประสบการณ์วิชาชีพครู มีบทบาทและหน้าที่รับผิดชอบ ดังนี้</a:t>
            </a:r>
            <a:endParaRPr kumimoji="0" lang="th-TH" sz="4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1520" y="2394631"/>
            <a:ext cx="8640960" cy="39703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  <a:tabLst/>
            </a:pP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ในระหว่างการฝึกประสบการณ์วิชาชีพ นิสิตจะต้องประพฤติตนตามระเบียบวินัย และปฏิบัติงานตามข้อกำหนดทุก</a:t>
            </a:r>
            <a:r>
              <a:rPr kumimoji="0" lang="th-TH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ประการ </a:t>
            </a:r>
            <a:r>
              <a:rPr kumimoji="0" lang="th-TH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latin typeface="TH Niramit AS" pitchFamily="2" charset="-34"/>
                <a:ea typeface="Calibri" pitchFamily="34" charset="0"/>
                <a:cs typeface="TH Niramit AS" pitchFamily="2" charset="-34"/>
              </a:rPr>
              <a:t>หากฝ่าฝืนอาจารย์นิเทศก์หรือผู้ควบคุมการฝึกประสบการณ์วิชาชีพอาจพิจารณาส่งตัวกลับ</a:t>
            </a:r>
            <a:endParaRPr kumimoji="0" lang="en-US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latin typeface="TH Niramit AS" pitchFamily="2" charset="-34"/>
              <a:cs typeface="TH Niramit AS" pitchFamily="2" charset="-34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  <a:tabLst/>
            </a:pP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นิสิตจะต้องบันทึกเวลาการปฏิบัติงานทุกวัน (เวลามา – เวลากลับ) ตามแบบฟอร์มที่กำหนด และ/หรือปฏิบัติตามระเบียบการลงเวลาปฏิบัติงานตามที่หน่วยงานกำหนด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  <a:tabLst/>
            </a:pP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นิสิตจะต้องบันทึกการปฏิบัติงานเป็นประจำทุกวัน และให้ผู้ควบคุมการฝึกประสบการณ์วิชาชีพประจำหน่วยงานตรวจและลงนามรับรองอย่างน้อยสัปดาห์ละ 1 ครั้ง และนำส่งอาจารย์นิเทศก์ตามที่นัดหมาย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29641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375139" y="-3208092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1500174"/>
            <a:ext cx="7407797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นิสิตฝึกประสบการณ์วิชาชีพครู มีบทบาทและหน้าที่รับผิดชอบ ดังนี้</a:t>
            </a:r>
            <a:endParaRPr kumimoji="0" lang="th-TH" sz="4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9. แนวปฏิบัติสำหรับการฝึกประสบการณ์วิชาชีพ</a:t>
            </a:r>
            <a:r>
              <a:rPr lang="th-TH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ครู (ต่อ)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23528" y="2446091"/>
            <a:ext cx="8460432" cy="40318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</a:pPr>
            <a:r>
              <a:rPr kumimoji="0" lang="th-TH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การ</a:t>
            </a:r>
            <a:r>
              <a:rPr kumimoji="0" lang="th-TH" sz="3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ขออนุญาตหยุดงานในทุกกรณี (ลากิจส่วนตัว ลาป่วย) จะต้องแจ้งให้ผู้ควบคุมการฝึกประสบการณ์วิชาชีพประจำหน่วยงานทราบเป็นลายลักษณ์อักษร</a:t>
            </a:r>
            <a:r>
              <a:rPr kumimoji="0" lang="th-TH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 และต้องได้รับอนุญาตก่อนทุกครั้ง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</a:pPr>
            <a:r>
              <a:rPr kumimoji="0" lang="th-TH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นิสิตต้อง</a:t>
            </a:r>
            <a:r>
              <a:rPr kumimoji="0" lang="th-TH" sz="3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ea typeface="Calibri" pitchFamily="34" charset="0"/>
                <a:cs typeface="TH Niramit AS" pitchFamily="2" charset="-34"/>
              </a:rPr>
              <a:t>แต่งกายให้เรียบร้อยตามระเบียบและข้อบังคับของมหาวิทยาลัย</a:t>
            </a:r>
            <a:endParaRPr kumimoji="0" lang="en-US" sz="32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  <a:p>
            <a:pPr marL="514350" marR="0" lvl="0" indent="-5143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</a:pPr>
            <a:r>
              <a:rPr kumimoji="0" lang="th-TH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นิสิตจะต้องปฏิบัติตนให้เป็นผู้มีวัฒนธรรมอันดีงามในการอยู่ร่วมกับผู้อื่น ใช้ภาษาสุภาพ กิริยามารยาทเรียบร้อย และวางตนให้เหมาะสม</a:t>
            </a:r>
            <a:endParaRPr kumimoji="0" lang="th-TH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840097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375139" y="-3208092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9. แนวปฏิบัติสำหรับการฝึกประสบการณ์วิชาชีพ</a:t>
            </a:r>
            <a:r>
              <a:rPr lang="th-TH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ครู (ต่อ)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49400"/>
            <a:ext cx="8999984" cy="430887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	ระเบียบปฏิบัติการฝึกประสบการณ์วิชาชีพครู มีดังนี้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1428750" lvl="2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หลักการปฏิบัติตนโดยทั่วไป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1428750" lvl="2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การแต่งกาย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1428750" lvl="2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การบันทึกการปฏิบัติงาน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1428750" lvl="2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การลงเวลาปฏิบัติงาน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1428750" lvl="2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การลา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1428750" lvl="2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การสิ้นสุดสภาพการฝึกประสบการณ์วิชาชีพ</a:t>
            </a:r>
            <a:endParaRPr kumimoji="0" lang="th-TH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214780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375139" y="-3208092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9. แนวปฏิบัติสำหรับการฝึกประสบการณ์วิชาชีพ</a:t>
            </a:r>
            <a:r>
              <a:rPr lang="th-TH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ครู (ต่อ)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51520" y="1875021"/>
            <a:ext cx="8724544" cy="452431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52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th-TH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หลักการปฏิบัติตนโดยทั่วไป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971550" marR="0" lvl="1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h-TH" sz="3200" b="0" i="0" u="none" strike="noStrike" kern="100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1.1	ต้องเป็นพลเมืองดี ปฏิบัติตนถูกต้องตามกฎหมาย มีคุณธรรมและจริยธรรมเหมาะสมตามขนบธรรมเนียม ประเพณี และวัฒนธรรมอันดีงามของไทย</a:t>
            </a:r>
            <a:endParaRPr kumimoji="0" lang="en-US" sz="3200" b="0" i="0" u="none" strike="noStrike" kern="100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971550" marR="0" lvl="1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h-TH" sz="3200" b="0" i="0" u="none" strike="noStrike" kern="100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1.2	ปฏิบัติตามกฎ ระเบียบ ข้อบังคับ ประกาศ คำสั่ง ของมหาวิทยาลัย และหน่วยงานโดยเคร่งครัด</a:t>
            </a:r>
            <a:endParaRPr kumimoji="0" lang="en-US" sz="3200" b="0" i="0" u="none" strike="noStrike" kern="100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971550" marR="0" lvl="1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h-TH" sz="3200" b="0" i="0" u="none" strike="noStrike" kern="100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1.3</a:t>
            </a:r>
            <a:r>
              <a:rPr kumimoji="0" lang="en-US" sz="3200" b="0" i="0" u="none" strike="noStrike" kern="100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	</a:t>
            </a:r>
            <a:r>
              <a:rPr kumimoji="0" lang="th-TH" sz="3200" b="0" i="0" u="none" strike="noStrike" kern="100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ต้องรักษาไว้ซึ่งชื่อเสียงและเกียรติภูมิของมหาวิทยาลัยอยู่เสมอ</a:t>
            </a:r>
            <a:endParaRPr kumimoji="0" lang="en-US" sz="3200" b="0" i="0" u="none" strike="noStrike" kern="100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971550" marR="0" lvl="1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h-TH" sz="3200" b="0" i="0" u="none" strike="noStrike" kern="100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1.4	ประพฤติตนเป็นสุภาพชน เคารพและเชื่อฟังคำตักเตือนของอาจารย์หรือบุคคลอื่นๆ ที่เกี่ยวข้องที่ปฏิบัติหน้าที่โดยชอบ</a:t>
            </a:r>
            <a:endParaRPr kumimoji="0" lang="th-TH" sz="3200" b="0" i="0" u="none" strike="noStrike" kern="100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020805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684213" y="476250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th-TH"/>
          </a:p>
        </p:txBody>
      </p:sp>
      <p:sp>
        <p:nvSpPr>
          <p:cNvPr id="6" name="Round Same Side Corner Rectangle 5"/>
          <p:cNvSpPr/>
          <p:nvPr/>
        </p:nvSpPr>
        <p:spPr>
          <a:xfrm rot="16200000">
            <a:off x="4519155" y="-3346956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187624" y="265758"/>
            <a:ext cx="7956376" cy="1459209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1. หลักเกณฑ์การฝึกปฏิบัติงานวิชาชีพในสถานศึกษา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93986306"/>
              </p:ext>
            </p:extLst>
          </p:nvPr>
        </p:nvGraphicFramePr>
        <p:xfrm>
          <a:off x="-708544" y="3068960"/>
          <a:ext cx="9852544" cy="3227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สี่เหลี่ยมผืนผ้า 3"/>
          <p:cNvSpPr/>
          <p:nvPr/>
        </p:nvSpPr>
        <p:spPr>
          <a:xfrm>
            <a:off x="611932" y="1559074"/>
            <a:ext cx="8064523" cy="1384995"/>
          </a:xfrm>
          <a:prstGeom prst="rect">
            <a:avLst/>
          </a:prstGeom>
          <a:solidFill>
            <a:srgbClr val="EEE78E"/>
          </a:solidFill>
        </p:spPr>
        <p:txBody>
          <a:bodyPr wrap="square">
            <a:spAutoFit/>
          </a:bodyPr>
          <a:lstStyle/>
          <a:p>
            <a:pPr algn="thaiDist">
              <a:tabLst>
                <a:tab pos="363538" algn="l"/>
              </a:tabLst>
            </a:pPr>
            <a:r>
              <a:rPr lang="th-TH" dirty="0" smtClean="0">
                <a:latin typeface="TH Niramit AS" pitchFamily="2" charset="-34"/>
                <a:cs typeface="TH Niramit AS" pitchFamily="2" charset="-34"/>
              </a:rPr>
              <a:t>	ตามประกาศคุรุสภาเรื่องการรับรองปริญญาและประกาศนียบัตรทางการศึกษาเพื่อการประกอบวิชาชีพพ พ.ศ. 2557 </a:t>
            </a:r>
          </a:p>
          <a:p>
            <a:pPr algn="thaiDist">
              <a:tabLst>
                <a:tab pos="363538" algn="l"/>
              </a:tabLst>
            </a:pPr>
            <a:r>
              <a:rPr lang="th-TH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มาตรฐานบัณฑิต (</a:t>
            </a:r>
            <a:r>
              <a:rPr lang="th-TH" b="1" u="sng" dirty="0" smtClean="0">
                <a:latin typeface="TH Niramit AS" pitchFamily="2" charset="-34"/>
                <a:cs typeface="TH Niramit AS" pitchFamily="2" charset="-34"/>
              </a:rPr>
              <a:t>ความรู้)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375139" y="-3208092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9. แนวปฏิบัติสำหรับการฝึกประสบการณ์วิชาชีพ</a:t>
            </a:r>
            <a:r>
              <a:rPr lang="th-TH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ครู (ต่อ)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36961" y="1628800"/>
            <a:ext cx="8748464" cy="483209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1.5	ห้ามนิสิตกระทำการต่อไปนี้</a:t>
            </a:r>
          </a:p>
          <a:p>
            <a:pPr lvl="2" indent="29527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ก่อการทะเลาะวิวาท หรือทำร้ายผู้อื่น หรือยุยงให้เกิดเหตุวุ่นวายร้ายแรง หรือก่อให้เกิดความแตกแยกความสามัคคีของนักศึกษาหรือส่วนรวม</a:t>
            </a:r>
          </a:p>
          <a:p>
            <a:pPr lvl="2" indent="29527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dirty="0" smtClean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ลักทรัพย์ ยักยอกทรัพย์ ฉ้อโกงทรัพย์ ชิงทรัพย์ ปล้นทรัพย์ กรรโชกทรัพย์ </a:t>
            </a:r>
          </a:p>
          <a:p>
            <a:pPr lvl="2" indent="29527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dirty="0" smtClean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เสพสุรา หรือของมึนเมา หรือมีไว้ในครอบครองซึ่งสิ่งเสพติดต้องห้ามตามกฎหมาย</a:t>
            </a:r>
          </a:p>
          <a:p>
            <a:pPr lvl="2" indent="29527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dirty="0" smtClean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ประพฤติผิดในทางชู้สาวเป็นที่เสื่อมเสียศีลธรรมอย่างร้ายแรง</a:t>
            </a:r>
          </a:p>
          <a:p>
            <a:pPr lvl="2" indent="29527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dirty="0" smtClean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เล่นการพนัน หรือมีส่วนเกี่ยวข้องหรือสนับสนุนการพนันใดๆ</a:t>
            </a:r>
          </a:p>
          <a:p>
            <a:pPr lvl="2" indent="29527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dirty="0" smtClean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พกพาหรือมีไว้ในครอบครองซึ่งอาวุธ วัตถุระเบิด หรือสิ่งผิดกฎหมาย</a:t>
            </a:r>
          </a:p>
          <a:p>
            <a:pPr lvl="2" indent="29527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th-TH" dirty="0" smtClean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ไม่กระทำผิดตามประมวลกฎหมายอาญา หรือกระทำการใดๆ ที่นำมาซึ่งความเสื่อมเสียแก่มหาวิทยาลัย</a:t>
            </a:r>
            <a:endParaRPr lang="en-US" dirty="0" smtClean="0">
              <a:latin typeface="TH Niramit AS" pitchFamily="2" charset="-34"/>
              <a:ea typeface="Calibri" pitchFamily="34" charset="0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827178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375139" y="-3208092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9. แนวปฏิบัติสำหรับการฝึกประสบการณ์วิชาชีพ</a:t>
            </a:r>
            <a:r>
              <a:rPr lang="th-TH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ครู (ต่อ)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67544" y="1868798"/>
            <a:ext cx="8286808" cy="440120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	นิสิตผู้ใดกระทำผิดตามที่ได้บัญญัติไว้ ให้อาจารย์นิเทศก์หรือ ผู้ควบคุมการฝึกประสบการณ์วิชาชีพประจำหน่วยงานพิจารณาโทษ แล้วรายงานผลการพิจารณาโทษ แล้วรายงานผลการพิจารณาต่อสาขาวิชา/  คณะ/มหาวิทยาลัย เพื่อดำเนินการลงโทษ (การลงโทษให้เป็นไปตามระเบียบมหาวิทยาลัยพะเยาว่าด้วยวินัยนิสิต พ.ศ.2554)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947882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375139" y="-3208092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9. แนวปฏิบัติสำหรับการฝึกประสบการณ์วิชาชีพ</a:t>
            </a:r>
            <a:r>
              <a:rPr lang="th-TH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ครู (ต่อ)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8" name="สี่เหลี่ยมผืนผ้า 9"/>
          <p:cNvSpPr/>
          <p:nvPr/>
        </p:nvSpPr>
        <p:spPr>
          <a:xfrm>
            <a:off x="210015" y="1489755"/>
            <a:ext cx="8786842" cy="230832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indent="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h-TH" sz="3200" b="1" dirty="0" smtClean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2. การแต่งกาย </a:t>
            </a:r>
            <a:endParaRPr lang="en-US" sz="3200" dirty="0" smtClean="0">
              <a:latin typeface="TH Niramit AS" pitchFamily="2" charset="-34"/>
              <a:cs typeface="TH Niramit AS" pitchFamily="2" charset="-34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3200" dirty="0" smtClean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นิสิตต้องแต่งกายให้เรียบร้อยตาม ข้อบังคับมหาวิทยาลัยพะเยา ว่าด้วย เครื่องแบบ เครื่องหมายและเครื่องแต่งกายของนิสิต พ.ศ. 2554 และตามที่สถานศึกษากำหนด </a:t>
            </a:r>
            <a:endParaRPr lang="th-TH" sz="3200" dirty="0" smtClean="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10015" y="3815853"/>
            <a:ext cx="8786842" cy="304698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h-TH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3. การบันทึกการปฏิบัติงาน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นิสิตจะต้องบันทึกการปฏิบัติงานเป็นประจำทุกวัน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{</a:t>
            </a:r>
            <a:r>
              <a:rPr kumimoji="0" lang="th-TH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รายละเอียดของงานที่ปฏิบัติ/วิธีการปฏิบัติงาน/ขั้นตอนการปฏิบัติงาน/ปัญหาและวิธีการแก้ไขปัญหา (ถ้ามี)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}</a:t>
            </a:r>
            <a:r>
              <a:rPr kumimoji="0" lang="th-TH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 และให้ผู้ควบคุมการฝึกประสบการณ์วิชาชีพประจำหน่วยงานตรวจและลงนามรับรองเป็นรายสัปดาห์ (สัปดาห์ละ 1 ครั้ง) และนำส่งอาจารย์นิเทศก์ตามที่นัดหมาย</a:t>
            </a:r>
            <a:endParaRPr kumimoji="0" lang="th-TH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898748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375139" y="-3208092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9. แนวปฏิบัติสำหรับการฝึกประสบการณ์วิชาชีพ</a:t>
            </a:r>
            <a:r>
              <a:rPr lang="th-TH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ครู (ต่อ)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1932190"/>
            <a:ext cx="9144000" cy="35394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52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  <a:tab pos="900113" algn="l"/>
              </a:tabLst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4. การปฏิบัติงาน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  <a:tab pos="900113" algn="l"/>
              </a:tabLst>
            </a:pPr>
            <a:r>
              <a:rPr lang="th-TH" u="sng" dirty="0" smtClean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4.1</a:t>
            </a:r>
            <a:r>
              <a:rPr lang="th-TH" dirty="0" smtClean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 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นิสิตจะต้องบันทึกเวลาการปฏิบัติงานทุกวัน (เวลามา – เวลากลับ) ตามแบบฟอร์มที่กำหนด และ/หรือปฏิบัติตามระเบียบการลงเวลาปฏิบัติงานตามที่หน่วยงานกำหนด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  <a:tab pos="900113" algn="l"/>
              </a:tabLst>
            </a:pPr>
            <a:r>
              <a:rPr kumimoji="0" lang="th-TH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4.2 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นิสิตจะต้องวางแผนการเดินทางในแต่ละวันให้สามารถเดินทางไปปฏิบัติงานได้ทันตามเวลาที่หน่วยงานกำหนด และสามารถปฏิบัติงานได้ทันทีเมื่อถึงเวลาเริ่มปฏิบัติงานประจำวัน(การมาปฏิบัติงานสาย 2 ครั้ง ถือเป็นการหยุดงานโดยไม่ได้รับอนุญาต 1 วัน)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</a:tabLst>
            </a:pPr>
            <a:r>
              <a:rPr lang="th-TH" b="1" u="sng" dirty="0" smtClean="0">
                <a:latin typeface="TH Niramit AS" pitchFamily="2" charset="-34"/>
                <a:cs typeface="TH Niramit AS" pitchFamily="2" charset="-34"/>
              </a:rPr>
              <a:t>4.3</a:t>
            </a:r>
            <a:r>
              <a:rPr lang="th-TH" b="1" dirty="0" smtClean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dirty="0" smtClean="0">
                <a:latin typeface="TH Niramit AS" pitchFamily="2" charset="-34"/>
                <a:cs typeface="TH Niramit AS" pitchFamily="2" charset="-34"/>
              </a:rPr>
              <a:t>นิสิตจะต้องมีเวลาการฝึกประสบการณ์วิชาชีพครบตามหลักสูตรและตามที่สาขาวิชากำหนด (ถ้าผู้ใดปฏิบัติงานไม่ครบถ้วน ให้ถือว่าการศึกษายังไม่สมบูรณ์)</a:t>
            </a:r>
            <a:endParaRPr lang="en-US" dirty="0" smtClean="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84580" y="5661248"/>
            <a:ext cx="8715404" cy="92869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ในกรณีที่นิสิตปฏิบัติงานไม่ครบตามที่กำหนดอันเนื่องมาจากหยุด ลากิจส่วนตัว ลาป่วย หรือ อื่นๆ นักศึกษาจะต้องฝึกประสบการณ์วิชาชีพชดเชยให้ครบ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02692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375139" y="-3208092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9. แนวปฏิบัติสำหรับการฝึกประสบการณ์วิชาชีพ</a:t>
            </a:r>
            <a:r>
              <a:rPr lang="th-TH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ครู (ต่อ)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530757"/>
            <a:ext cx="9144000" cy="50475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71550" marR="0" lvl="1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5. การลา</a:t>
            </a:r>
          </a:p>
          <a:p>
            <a:pPr marL="971550" marR="0" lvl="1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endParaRPr kumimoji="0" lang="th-TH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ea typeface="Calibri" pitchFamily="34" charset="0"/>
              <a:cs typeface="TH Niramit AS" pitchFamily="2" charset="-34"/>
            </a:endParaRPr>
          </a:p>
          <a:p>
            <a:pPr marL="971550" marR="0" lvl="1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th-TH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5.1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 นิสิตสามารถลากิจส่วนตัว หรือลาป่วยได้ตามที่หน่วยงานเห็นสมควร ทั้งนี้จะต้องแจ้งให้ผู้ควบคุมการฝึกประสบการณ์วิชาชีพประจำหน่วยงานทราบเป็นลายลักษณ์อักษร และต้องได้รับอนุญาตก่อนทุกครั้ง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971550" marR="0" lvl="1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th-TH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5.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2 การลากิจส่วนตัว ให้นักศึกษาเสนอหรือจัดส่งใบลาต่อหน่วยงาน และเมื่อได้รับอนุญาตแล้วจึงจะหยุดงานได้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0" marR="0" lvl="0" indent="539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th-TH" b="0" i="0" u="none" strike="noStrike" kern="1000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ea typeface="Calibri" pitchFamily="34" charset="0"/>
              <a:cs typeface="TH Niramit AS" pitchFamily="2" charset="-34"/>
            </a:endParaRPr>
          </a:p>
          <a:p>
            <a:pPr marL="0" marR="0" lvl="0" indent="539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th-TH" b="0" i="0" u="none" strike="noStrike" kern="1000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ในกรณีมีเหตุพิเศษที่ไม่อาจเสนอหรือจัดส่งใบลาก่อนได้ ให้เสนอหรือจัดส่งใบลาพร้อม ทั้งเหตุผล ความจำเป็นต่อหน่วยงานทันทีในวันแรกที่มาปฏิบัติงาน (นิสิตจะต้องแจ้งให้หน่วยงานทราบโดย วิธีการอื่นๆโดยทันที)</a:t>
            </a:r>
            <a:endParaRPr kumimoji="0" lang="en-US" b="0" i="0" u="none" strike="noStrike" kern="1000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	</a:t>
            </a:r>
            <a:endParaRPr kumimoji="0" lang="th-TH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34163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375139" y="-3208092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9. แนวปฏิบัติสำหรับการฝึกประสบการณ์วิชาชีพ</a:t>
            </a:r>
            <a:r>
              <a:rPr lang="th-TH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ครู (ต่อ)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4" name="สี่เหลี่ยมผืนผ้า 9"/>
          <p:cNvSpPr/>
          <p:nvPr/>
        </p:nvSpPr>
        <p:spPr>
          <a:xfrm>
            <a:off x="0" y="1628800"/>
            <a:ext cx="9103910" cy="489364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th-TH" sz="2600" dirty="0" smtClean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5.3 การลาป่วย ให้เสนอหรือจัดส่งใบลาต่อหน่วยงานก่อนหรือในวันที่ลา เว้นแต่ในกรณีจำเป็นจะเสนอหรือจัดส่งใบลาในวันแรกที่มาปฏิบัติงานก็ได้ และจะต้องมีใบรับรองแพทย์ซึ่งเป็นผู้ที่ได้ขึ้นทะเบียนและรับใบอนุญาตเป็นผู้ประกอบวิชาชีพเวชกรรมแนบไปกับใบลาด้วย (นิสิตจะต้องแจ้งให้หน่วยงานทราบโดยวิธีการอื่นๆ โดยทันที)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th-TH" sz="2600" dirty="0" smtClean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		ในกรณีที่มีอาการป่วยจนไม่สามารถจะลงชื่อในใบลาได้ จะให้ผู้อื่นลาแทนก็ได้ 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th-TH" sz="2600" dirty="0" smtClean="0">
                <a:latin typeface="TH Niramit AS" pitchFamily="2" charset="-34"/>
                <a:ea typeface="Calibri" pitchFamily="34" charset="0"/>
                <a:cs typeface="TH Niramit AS" pitchFamily="2" charset="-34"/>
              </a:rPr>
              <a:t>		แต่เมื่อสามารถลงชื่อได้แล้ว ให้เสนอหรือจัดส่งใบลาโดยเร็ว</a:t>
            </a:r>
          </a:p>
          <a:p>
            <a:pPr marL="971550" lvl="1" indent="-514350"/>
            <a:r>
              <a:rPr lang="th-TH" sz="2600" dirty="0" smtClean="0">
                <a:latin typeface="TH Niramit AS" pitchFamily="2" charset="-34"/>
                <a:cs typeface="TH Niramit AS" pitchFamily="2" charset="-34"/>
              </a:rPr>
              <a:t>5.4 การลาให้ใช้ใบลาเว้นแต่ในกรณีจำเป็นหรือเร่งด่วนจะใช้ใบลาที่มีข้อความไม่ครบถ้วนตามแบบหรือจะลาโดยวิธีการอย่างอื่นก็ได้</a:t>
            </a:r>
          </a:p>
          <a:p>
            <a:pPr marL="971550" lvl="1" indent="-514350"/>
            <a:r>
              <a:rPr lang="th-TH" sz="2600" dirty="0" smtClean="0">
                <a:latin typeface="TH Niramit AS" pitchFamily="2" charset="-34"/>
                <a:cs typeface="TH Niramit AS" pitchFamily="2" charset="-34"/>
              </a:rPr>
              <a:t>5.5 การขาดงาน/หยุดงานติดต่อกันมากกว่า 3 วันทำการ โดยไม่แจ้งให้หน่วยงานทราบ และ/หรือไม่ได้รับอนุญาต และ/หรือไม่มีเหตุผลอันควร นักศึกษาจะต้องยุติการฝึกประสบการณ์วิชาชีพ และดำเนินการขอยกเลิกรายวิชา (</a:t>
            </a:r>
            <a:r>
              <a:rPr lang="en-US" sz="2600" dirty="0" smtClean="0">
                <a:latin typeface="TH Niramit AS" pitchFamily="2" charset="-34"/>
                <a:cs typeface="TH Niramit AS" pitchFamily="2" charset="-34"/>
              </a:rPr>
              <a:t>Withdraw</a:t>
            </a:r>
            <a:r>
              <a:rPr lang="th-TH" sz="2600" dirty="0" smtClean="0">
                <a:latin typeface="TH Niramit AS" pitchFamily="2" charset="-34"/>
                <a:cs typeface="TH Niramit AS" pitchFamily="2" charset="-34"/>
              </a:rPr>
              <a:t>) ที่ฝ่ายวิชาการและงานทะเบียน</a:t>
            </a:r>
          </a:p>
        </p:txBody>
      </p:sp>
    </p:spTree>
    <p:extLst>
      <p:ext uri="{BB962C8B-B14F-4D97-AF65-F5344CB8AC3E}">
        <p14:creationId xmlns:p14="http://schemas.microsoft.com/office/powerpoint/2010/main" val="10316996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375139" y="-3208092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9. แนวปฏิบัติสำหรับการฝึกประสบการณ์วิชาชีพ</a:t>
            </a:r>
            <a:r>
              <a:rPr lang="th-TH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ครู (ต่อ)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1719853"/>
            <a:ext cx="9144000" cy="2714644"/>
          </a:xfrm>
          <a:prstGeom prst="rect">
            <a:avLst/>
          </a:prstGeom>
          <a:solidFill>
            <a:schemeClr val="bg2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Angsana New" pitchFamily="18" charset="-34"/>
                <a:cs typeface="TH Niramit AS" pitchFamily="2" charset="-34"/>
              </a:rPr>
              <a:t>	การขอยกเลิกรายวิชา 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Angsana New" pitchFamily="18" charset="-34"/>
                <a:cs typeface="TH Niramit AS" pitchFamily="2" charset="-34"/>
              </a:rPr>
              <a:t>Withdraw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Angsana New" pitchFamily="18" charset="-34"/>
                <a:cs typeface="TH Niramit AS" pitchFamily="2" charset="-34"/>
              </a:rPr>
              <a:t>) นิสิตจะต้องดำเนินการให้เสร็จสิ้นก่อนถึงกำหนดการสอบปลายภาคอย่างน้อย 2 สัปดาห์ ตามปฏิทินวิชาการ และจะทำให้นิสิตได้รับผลการเรียนเป็น 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Angsana New" pitchFamily="18" charset="-34"/>
                <a:cs typeface="TH Niramit AS" pitchFamily="2" charset="-34"/>
              </a:rPr>
              <a:t>“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Angsana New" pitchFamily="18" charset="-34"/>
                <a:cs typeface="TH Niramit AS" pitchFamily="2" charset="-34"/>
              </a:rPr>
              <a:t>W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Angsana New" pitchFamily="18" charset="-34"/>
                <a:cs typeface="TH Niramit AS" pitchFamily="2" charset="-34"/>
              </a:rPr>
              <a:t>”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Angsana New" pitchFamily="18" charset="-34"/>
                <a:cs typeface="TH Niramit AS" pitchFamily="2" charset="-34"/>
              </a:rPr>
              <a:t> และนักศึกษาจะต้องลงทะเบียนและเรียนใหม่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ea typeface="Angsana New" pitchFamily="18" charset="-34"/>
              <a:cs typeface="TH Niramit AS" pitchFamily="2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Angsana New" pitchFamily="18" charset="-34"/>
                <a:cs typeface="TH Niramit AS" pitchFamily="2" charset="-34"/>
              </a:rPr>
              <a:t>	ในกรณีที่นิสิตดำเนินการขอยกเลิกรายวิชาไม่ทันตามกำหนดการของมหาวิทยาลัย นิสิตจะได้รับการพิจารณาผลการเรียนตามคะแนนที่มีอยู่ในภาคการศึกษานั้น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ea typeface="Angsana New" pitchFamily="18" charset="-34"/>
              <a:cs typeface="TH Niramit AS" pitchFamily="2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618" y="4654176"/>
            <a:ext cx="9144000" cy="17859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Angsana New" pitchFamily="18" charset="-34"/>
                <a:cs typeface="TH Niramit AS" pitchFamily="2" charset="-34"/>
              </a:rPr>
              <a:t>	การประเมินผลการเรียนในรายวิชาการเตรียมฝึกประสบการณ์วิชาชีพและรายวิชาการฝึกประสบการณ์วิชาชีพ ถ้าได้ระดับคะแนนต่ำกว่า 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Angsana New" pitchFamily="18" charset="-34"/>
                <a:cs typeface="TH Niramit AS" pitchFamily="2" charset="-34"/>
              </a:rPr>
              <a:t>“</a:t>
            </a:r>
            <a:r>
              <a:rPr lang="en-US" dirty="0">
                <a:solidFill>
                  <a:schemeClr val="tx1"/>
                </a:solidFill>
                <a:latin typeface="TH Niramit AS" pitchFamily="2" charset="-34"/>
                <a:ea typeface="Angsana New" pitchFamily="18" charset="-34"/>
                <a:cs typeface="TH Niramit AS" pitchFamily="2" charset="-34"/>
              </a:rPr>
              <a:t>70 </a:t>
            </a:r>
            <a:r>
              <a:rPr lang="th-TH" dirty="0">
                <a:solidFill>
                  <a:schemeClr val="tx1"/>
                </a:solidFill>
                <a:latin typeface="TH Niramit AS" pitchFamily="2" charset="-34"/>
                <a:ea typeface="Angsana New" pitchFamily="18" charset="-34"/>
                <a:cs typeface="TH Niramit AS" pitchFamily="2" charset="-34"/>
              </a:rPr>
              <a:t>คะแนน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Angsana New" pitchFamily="18" charset="-34"/>
                <a:cs typeface="TH Niramit AS" pitchFamily="2" charset="-34"/>
              </a:rPr>
              <a:t>”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Angsana New" pitchFamily="18" charset="-34"/>
                <a:cs typeface="TH Niramit AS" pitchFamily="2" charset="-34"/>
              </a:rPr>
              <a:t> นิสิตจะต้องลงทะเบียนและเรียนใหม่ และหากได้รับการประเมินผลต่ำกว่า 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Angsana New" pitchFamily="18" charset="-34"/>
                <a:cs typeface="TH Niramit AS" pitchFamily="2" charset="-34"/>
              </a:rPr>
              <a:t>“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Angsana New" pitchFamily="18" charset="-34"/>
                <a:cs typeface="TH Niramit AS" pitchFamily="2" charset="-34"/>
              </a:rPr>
              <a:t>70 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Angsana New" pitchFamily="18" charset="-34"/>
                <a:cs typeface="TH Niramit AS" pitchFamily="2" charset="-34"/>
              </a:rPr>
              <a:t>คะแนน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Angsana New" pitchFamily="18" charset="-34"/>
                <a:cs typeface="TH Niramit AS" pitchFamily="2" charset="-34"/>
              </a:rPr>
              <a:t>”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Angsana New" pitchFamily="18" charset="-34"/>
                <a:cs typeface="TH Niramit AS" pitchFamily="2" charset="-34"/>
              </a:rPr>
              <a:t> เป็นครั้งที่สอง ถือว่า 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Angsana New" pitchFamily="18" charset="-34"/>
                <a:cs typeface="TH Niramit AS" pitchFamily="2" charset="-34"/>
              </a:rPr>
              <a:t>“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Angsana New" pitchFamily="18" charset="-34"/>
                <a:cs typeface="TH Niramit AS" pitchFamily="2" charset="-34"/>
              </a:rPr>
              <a:t>พ้นสภาพการเป็นนิสิต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Angsana New" pitchFamily="18" charset="-34"/>
                <a:cs typeface="TH Niramit AS" pitchFamily="2" charset="-34"/>
              </a:rPr>
              <a:t>”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ea typeface="Angsana New" pitchFamily="18" charset="-34"/>
              <a:cs typeface="TH Niramit AS" pitchFamily="2" charset="-34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052389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375139" y="-3208092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9. แนวปฏิบัติสำหรับการฝึกประสบการณ์วิชาชีพ</a:t>
            </a:r>
            <a:r>
              <a:rPr lang="th-TH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ครู (ต่อ)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816" y="1755469"/>
            <a:ext cx="9144000" cy="44012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6. การสิ้นสุดสภาพการฝึกประสบการณ์วิชาชีพ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	สถานภาพการฝึกประสบการณ์วิชาชีพจะสิ้นสุดเมื่อนิสิตมีเวลาฝึกประสบการณ์วิชาชีพครบตามหลักสูตรและตามที่สาขาวิชากำหนด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	นอกจากนี้สาขา/หน่วยงาน/ผู้ควบคุมการฝึกประสบการณ์วิชาชีพประจำหน่วยงาน</a:t>
            </a:r>
            <a:r>
              <a:rPr kumimoji="0" lang="th-TH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สามารถพิจารณาให้นิสิตสิ้นสุดการฝึกประสบการณ์วิชาชีพ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ได้ในกรณีต่อไปนี้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กรณีที่ 1 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การพิจารณาร่วมกันระหว่างหน่วยงาน/ผู้ควบคุมการฝึกประสบการณ์วิชาชีพประจำหน่วยงานและสาขาวิชา ด้วยเหตุจำเป็นด้านสุขภาพ(แสดงใบรับรองแพทย์) หรือเหตุจำเป็นอื่นใด (เหตุจำเป็นซึ่งสาขาวิชาสามารถตรวจสอบได้) การสิ้นสุดสภาพการฝึกประสบการณ์วิชาชีพในกรณีนี้นักศึกษาจะต้องดำเนินการขอยกเลิกรายวิชา 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Withdraw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) ที่ฝ่ายวิชาการและงานทะเบียน</a:t>
            </a:r>
            <a:endParaRPr kumimoji="0" lang="th-TH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995963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375139" y="-3208092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9. แนวปฏิบัติสำหรับการฝึกประสบการณ์วิชาชีพ</a:t>
            </a:r>
            <a:r>
              <a:rPr lang="th-TH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ครู (ต่อ)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714488"/>
            <a:ext cx="9144000" cy="31085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กรณีที่ 2 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หน่วยงาน/ผู้ควบคุมการฝึกประสบการณ์วิชาชีพประจำหน่วยงานพิจารณาแล้วมีความเห็นว่านักศึกษาไม่มีความพร้อมที่จะฝึกประสบการณ์วิชาชีพ หรือหากอนุญาตให้นิสิตฝึกประสบการณ์วิชาชีพต่อไปอาจนำมาซึ่งความเสียหายแก่หน่วยงาน(นิสิตดำเนินการเช่นเดียวกับกรณีที่ 1)</a:t>
            </a: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TH Niramit AS" pitchFamily="2" charset="-34"/>
              <a:cs typeface="TH Niramit AS" pitchFamily="2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กรณีที่ 3 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effectLst/>
                <a:latin typeface="TH Niramit AS" pitchFamily="2" charset="-34"/>
                <a:ea typeface="Calibri" pitchFamily="34" charset="0"/>
                <a:cs typeface="TH Niramit AS" pitchFamily="2" charset="-34"/>
              </a:rPr>
              <a:t>ขาดงาน/หยุดงานติดต่อกันมากกว่า 3 วันทำการ โดยไม่แจ้งให้หน่วยงานทราบ และ/หรือไม่ได้รับอนุญาต และ/หรือไม่มีเหตุผลอันควร (นิสิตดำเนินการเช่นเดียวกับกรณีที่ 1)</a:t>
            </a:r>
            <a:endParaRPr kumimoji="0" lang="th-TH" b="0" i="0" u="none" strike="noStrike" cap="none" normalizeH="0" baseline="0" dirty="0" smtClean="0">
              <a:ln>
                <a:noFill/>
              </a:ln>
              <a:effectLst/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611560" y="5037344"/>
            <a:ext cx="8215370" cy="141599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H Niramit AS" pitchFamily="2" charset="-34"/>
                <a:ea typeface="Angsana New" pitchFamily="18" charset="-34"/>
                <a:cs typeface="TH Niramit AS" pitchFamily="2" charset="-34"/>
              </a:rPr>
              <a:t>กรณีที่มีข้อสงสัยอื่นใดเกี่ยวกับการฝึกประสบการณ์วิชาชีพ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H Niramit AS" pitchFamily="2" charset="-34"/>
              <a:ea typeface="Angsana New" pitchFamily="18" charset="-34"/>
              <a:cs typeface="TH Niramit AS" pitchFamily="2" charset="-3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H Niramit AS" pitchFamily="2" charset="-34"/>
                <a:ea typeface="Angsana New" pitchFamily="18" charset="-34"/>
                <a:cs typeface="TH Niramit AS" pitchFamily="2" charset="-34"/>
              </a:rPr>
              <a:t>ให้คณะกรรมการฝ่ายฝึกประสบการณ์วิชาชีพครูเป็นผู้มีอำนาจวินิจฉัยและให้ถือเป็นที่สุด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4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604918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375139" y="-3208092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449263" indent="-449263"/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10.	การประเมินการปฏิบัติการสอนในสถานศึกษา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727760" y="2007014"/>
            <a:ext cx="7920880" cy="43088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แบบประเมินการปฏิบัติการสอนในสถานศึกษา</a:t>
            </a:r>
            <a:endParaRPr lang="en-US" sz="3200" dirty="0">
              <a:latin typeface="TH Niramit AS" pitchFamily="2" charset="-34"/>
              <a:cs typeface="TH Niramit AS" pitchFamily="2" charset="-34"/>
            </a:endParaRPr>
          </a:p>
          <a:p>
            <a:r>
              <a:rPr lang="en-US" sz="3200" dirty="0">
                <a:latin typeface="TH Niramit AS" pitchFamily="2" charset="-34"/>
                <a:cs typeface="TH Niramit AS" pitchFamily="2" charset="-34"/>
              </a:rPr>
              <a:t>        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	</a:t>
            </a:r>
            <a:r>
              <a:rPr lang="th-TH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1.  อน. </a:t>
            </a:r>
            <a:r>
              <a:rPr lang="en-US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1-4 </a:t>
            </a:r>
            <a:r>
              <a:rPr lang="th-TH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(หน้า 31-3</a:t>
            </a:r>
            <a:r>
              <a:rPr lang="en-US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5</a:t>
            </a:r>
            <a:r>
              <a:rPr lang="th-TH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)</a:t>
            </a:r>
          </a:p>
          <a:p>
            <a:r>
              <a:rPr lang="th-TH" sz="32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	</a:t>
            </a:r>
            <a:r>
              <a:rPr lang="en-US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2. </a:t>
            </a:r>
            <a:r>
              <a:rPr lang="th-TH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 พล.1-6 (หน้า 36-4</a:t>
            </a:r>
            <a:r>
              <a:rPr lang="en-US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4</a:t>
            </a:r>
            <a:r>
              <a:rPr lang="th-TH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)</a:t>
            </a:r>
          </a:p>
          <a:p>
            <a:r>
              <a:rPr lang="th-TH" sz="32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	</a:t>
            </a:r>
            <a:r>
              <a:rPr lang="en-US" sz="32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3</a:t>
            </a:r>
            <a:r>
              <a:rPr lang="th-TH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.  ผบ.      (หน้า 4</a:t>
            </a:r>
            <a:r>
              <a:rPr lang="en-US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5</a:t>
            </a:r>
            <a:r>
              <a:rPr lang="th-TH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-4</a:t>
            </a:r>
            <a:r>
              <a:rPr lang="en-US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7</a:t>
            </a:r>
            <a:r>
              <a:rPr lang="th-TH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)</a:t>
            </a:r>
          </a:p>
          <a:p>
            <a:endParaRPr lang="th-TH" sz="1800" dirty="0" smtClean="0">
              <a:latin typeface="TH Niramit AS" pitchFamily="2" charset="-34"/>
              <a:cs typeface="TH Niramit AS" pitchFamily="2" charset="-34"/>
            </a:endParaRPr>
          </a:p>
          <a:p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แบบบันทึกสำหรับ</a:t>
            </a:r>
            <a:r>
              <a:rPr lang="th-TH" sz="3200" b="1" dirty="0" smtClean="0">
                <a:latin typeface="TH Niramit AS" pitchFamily="2" charset="-34"/>
                <a:cs typeface="TH Niramit AS" pitchFamily="2" charset="-34"/>
              </a:rPr>
              <a:t>นิสิต</a:t>
            </a:r>
          </a:p>
          <a:p>
            <a:pPr marL="1428750" lvl="2" indent="-514350">
              <a:buAutoNum type="arabicPeriod"/>
            </a:pPr>
            <a:r>
              <a:rPr lang="th-TH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แบบ</a:t>
            </a:r>
            <a:r>
              <a:rPr lang="th-TH" sz="32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บันทึกปฏิบัติงานประจำวัน</a:t>
            </a:r>
            <a:endParaRPr lang="en-US" sz="3200" b="1" dirty="0">
              <a:solidFill>
                <a:srgbClr val="0000FF"/>
              </a:solidFill>
              <a:latin typeface="TH Niramit AS" pitchFamily="2" charset="-34"/>
              <a:cs typeface="TH Niramit AS" pitchFamily="2" charset="-34"/>
            </a:endParaRPr>
          </a:p>
          <a:p>
            <a:pPr marL="1428750" lvl="2" indent="-514350">
              <a:buAutoNum type="arabicPeriod"/>
            </a:pPr>
            <a:r>
              <a:rPr lang="th-TH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สมุด</a:t>
            </a:r>
            <a:r>
              <a:rPr lang="th-TH" sz="32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บันทึก</a:t>
            </a:r>
            <a:r>
              <a:rPr lang="th-TH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ประจำตัว</a:t>
            </a:r>
            <a:endParaRPr lang="th-TH" sz="3200" b="1" dirty="0">
              <a:solidFill>
                <a:srgbClr val="0000FF"/>
              </a:solidFill>
              <a:latin typeface="TH Niramit AS" pitchFamily="2" charset="-34"/>
              <a:cs typeface="TH Niramit AS" pitchFamily="2" charset="-34"/>
            </a:endParaRPr>
          </a:p>
          <a:p>
            <a:pPr marL="1428750" lvl="2" indent="-514350">
              <a:buAutoNum type="arabicPeriod"/>
            </a:pPr>
            <a:r>
              <a:rPr lang="th-TH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บัญชี</a:t>
            </a:r>
            <a:r>
              <a:rPr lang="th-TH" sz="32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ลง</a:t>
            </a:r>
            <a:r>
              <a:rPr lang="th-TH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เวลา  / เอกสารอื่นๆ </a:t>
            </a:r>
            <a:endParaRPr lang="en-US" sz="3200" b="1" dirty="0">
              <a:solidFill>
                <a:srgbClr val="0000FF"/>
              </a:solidFill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085757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3"/>
          <p:cNvSpPr/>
          <p:nvPr/>
        </p:nvSpPr>
        <p:spPr>
          <a:xfrm rot="10800000">
            <a:off x="-27437" y="1293314"/>
            <a:ext cx="9171435" cy="5016005"/>
          </a:xfrm>
          <a:prstGeom prst="round2SameRect">
            <a:avLst/>
          </a:prstGeom>
          <a:solidFill>
            <a:schemeClr val="accent3">
              <a:lumMod val="40000"/>
              <a:lumOff val="6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400"/>
          </a:p>
        </p:txBody>
      </p:sp>
      <p:sp>
        <p:nvSpPr>
          <p:cNvPr id="5" name="Round Same Side Corner Rectangle 4"/>
          <p:cNvSpPr/>
          <p:nvPr/>
        </p:nvSpPr>
        <p:spPr>
          <a:xfrm rot="16200000">
            <a:off x="4343699" y="-3171501"/>
            <a:ext cx="1644225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1725352" y="378308"/>
            <a:ext cx="7416824" cy="93610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1</a:t>
            </a:r>
            <a:r>
              <a:rPr lang="th-TH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. หลักเกณฑ์การฝึกปฏิบัติ ฯ (ต่อ)</a:t>
            </a:r>
          </a:p>
        </p:txBody>
      </p:sp>
      <p:sp>
        <p:nvSpPr>
          <p:cNvPr id="7" name="สี่เหลี่ยมผืนผ้า 3"/>
          <p:cNvSpPr/>
          <p:nvPr/>
        </p:nvSpPr>
        <p:spPr>
          <a:xfrm>
            <a:off x="251520" y="1800850"/>
            <a:ext cx="8784976" cy="4868510"/>
          </a:xfrm>
          <a:prstGeom prst="rect">
            <a:avLst/>
          </a:prstGeom>
          <a:solidFill>
            <a:srgbClr val="EEE78E"/>
          </a:solidFill>
        </p:spPr>
        <p:txBody>
          <a:bodyPr wrap="square">
            <a:spAutoFit/>
          </a:bodyPr>
          <a:lstStyle/>
          <a:p>
            <a:pPr algn="thaiDist">
              <a:tabLst>
                <a:tab pos="363538" algn="l"/>
              </a:tabLst>
            </a:pPr>
            <a:r>
              <a:rPr lang="th-TH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มาตรฐานบัณฑิต</a:t>
            </a:r>
          </a:p>
          <a:p>
            <a:pPr algn="thaiDist">
              <a:tabLst>
                <a:tab pos="363538" algn="l"/>
              </a:tabLst>
            </a:pPr>
            <a:r>
              <a:rPr lang="th-TH" dirty="0" smtClean="0">
                <a:latin typeface="TH Niramit AS" pitchFamily="2" charset="-34"/>
                <a:cs typeface="TH Niramit AS" pitchFamily="2" charset="-34"/>
              </a:rPr>
              <a:t>การปฏิบัติการสอนในสถานศึกษา</a:t>
            </a:r>
          </a:p>
          <a:p>
            <a:pPr algn="thaiDist">
              <a:tabLst>
                <a:tab pos="363538" algn="l"/>
              </a:tabLst>
            </a:pPr>
            <a:r>
              <a:rPr lang="th-TH" dirty="0">
                <a:latin typeface="TH Niramit AS" pitchFamily="2" charset="-34"/>
                <a:cs typeface="TH Niramit AS" pitchFamily="2" charset="-34"/>
              </a:rPr>
              <a:t>1) มีการปฏิบัติการสอนในสถานศึกษาที่มีคุณสมบัติตามที่คณะกรรมการคุรุสภากำหนดเป็นเวลาไม่น้อยกว่า 1 ปี</a:t>
            </a:r>
          </a:p>
          <a:p>
            <a:r>
              <a:rPr lang="th-TH" dirty="0">
                <a:latin typeface="TH Niramit AS" pitchFamily="2" charset="-34"/>
                <a:cs typeface="TH Niramit AS" pitchFamily="2" charset="-34"/>
              </a:rPr>
              <a:t>2) มีรายงานผลการผ่านเกณฑ์การประเมินการปฏิบัติการสอนในสถานศึกษาตามมาตรฐานประสบการณ์วิชาชีพครูที่คุรุสภากำหนด ได้แก่    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r>
              <a:rPr lang="en-US" dirty="0">
                <a:latin typeface="TH Niramit AS" pitchFamily="2" charset="-34"/>
                <a:cs typeface="TH Niramit AS" pitchFamily="2" charset="-34"/>
              </a:rPr>
              <a:t>	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(1) สามารถจัดการเรียนรู้ในสาขาวิชาเฉพาะ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r>
              <a:rPr lang="en-US" dirty="0">
                <a:latin typeface="TH Niramit AS" pitchFamily="2" charset="-34"/>
                <a:cs typeface="TH Niramit AS" pitchFamily="2" charset="-34"/>
              </a:rPr>
              <a:t>	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(2) สามารถประเมิน ปรับปรุง และพัฒนาการจัดการเรียนรู้ให้เหมาะสมกับศักยภาพของผู้เรียน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r>
              <a:rPr lang="en-US" dirty="0">
                <a:latin typeface="TH Niramit AS" pitchFamily="2" charset="-34"/>
                <a:cs typeface="TH Niramit AS" pitchFamily="2" charset="-34"/>
              </a:rPr>
              <a:t>	</a:t>
            </a:r>
            <a:r>
              <a:rPr lang="th-TH" dirty="0">
                <a:latin typeface="TH Niramit AS" pitchFamily="2" charset="-34"/>
                <a:cs typeface="TH Niramit AS" pitchFamily="2" charset="-34"/>
              </a:rPr>
              <a:t>(3) สามารถทำวิจัยในชั้นเรียนเพื่อพัฒนาผู้เรียน</a:t>
            </a:r>
            <a:endParaRPr lang="en-US" dirty="0">
              <a:latin typeface="TH Niramit AS" pitchFamily="2" charset="-34"/>
              <a:cs typeface="TH Niramit AS" pitchFamily="2" charset="-34"/>
            </a:endParaRPr>
          </a:p>
          <a:p>
            <a:r>
              <a:rPr lang="th-TH" dirty="0">
                <a:latin typeface="TH Niramit AS" pitchFamily="2" charset="-34"/>
                <a:cs typeface="TH Niramit AS" pitchFamily="2" charset="-34"/>
              </a:rPr>
              <a:t>            (4) สามารถจัดทำรายงานผลการจัดการเรียนรู้และพัฒนาผู้เรียน</a:t>
            </a:r>
            <a:endParaRPr lang="th-TH" dirty="0" smtClean="0">
              <a:latin typeface="TH Niramit AS" pitchFamily="2" charset="-34"/>
              <a:cs typeface="TH Niramit AS" pitchFamily="2" charset="-34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269115" y="-3102069"/>
            <a:ext cx="1505361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742950" indent="-742950">
              <a:buAutoNum type="arabicPeriod" startAt="11"/>
            </a:pPr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แบบประเมินการปฏิบัติการสอนในสถานศึกษา </a:t>
            </a:r>
          </a:p>
          <a:p>
            <a:pPr marL="742950" indent="-742950"/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	โดย มหาวิทยาลัยพะเยา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827584" y="2636912"/>
            <a:ext cx="7920880" cy="2308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th-TH" sz="3600" b="1" dirty="0" smtClean="0">
                <a:latin typeface="TH Niramit AS" pitchFamily="2" charset="-34"/>
                <a:cs typeface="TH Niramit AS" pitchFamily="2" charset="-34"/>
              </a:rPr>
              <a:t>อาจารย์นิเทศก์ (</a:t>
            </a:r>
            <a:r>
              <a:rPr lang="en-US" sz="3600" b="1" dirty="0" smtClean="0">
                <a:latin typeface="TH Niramit AS" pitchFamily="2" charset="-34"/>
                <a:cs typeface="TH Niramit AS" pitchFamily="2" charset="-34"/>
              </a:rPr>
              <a:t>50</a:t>
            </a:r>
            <a:r>
              <a:rPr lang="en-US" sz="3600" b="1" dirty="0">
                <a:latin typeface="TH Niramit AS" pitchFamily="2" charset="-34"/>
                <a:cs typeface="TH Niramit AS" pitchFamily="2" charset="-34"/>
              </a:rPr>
              <a:t>%</a:t>
            </a:r>
            <a:r>
              <a:rPr lang="th-TH" sz="3600" b="1" dirty="0" smtClean="0">
                <a:latin typeface="TH Niramit AS" pitchFamily="2" charset="-34"/>
                <a:cs typeface="TH Niramit AS" pitchFamily="2" charset="-34"/>
              </a:rPr>
              <a:t> คะแนน)</a:t>
            </a:r>
          </a:p>
          <a:p>
            <a:pPr lvl="1"/>
            <a:r>
              <a:rPr lang="th-TH" sz="36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      1</a:t>
            </a:r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) </a:t>
            </a:r>
            <a:r>
              <a:rPr lang="th-TH" sz="36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อน.</a:t>
            </a:r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1     </a:t>
            </a:r>
            <a:r>
              <a:rPr lang="th-TH" sz="36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		      </a:t>
            </a:r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2) </a:t>
            </a:r>
            <a:r>
              <a:rPr lang="th-TH" sz="36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อน.</a:t>
            </a:r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2 	</a:t>
            </a:r>
            <a:endParaRPr lang="en-US" sz="3600" b="1" dirty="0">
              <a:solidFill>
                <a:srgbClr val="0000FF"/>
              </a:solidFill>
              <a:latin typeface="TH Niramit AS" pitchFamily="2" charset="-34"/>
              <a:cs typeface="TH Niramit AS" pitchFamily="2" charset="-34"/>
            </a:endParaRPr>
          </a:p>
          <a:p>
            <a:pPr lvl="1"/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      3) </a:t>
            </a:r>
            <a:r>
              <a:rPr lang="th-TH" sz="36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อน.</a:t>
            </a:r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3	</a:t>
            </a:r>
            <a:r>
              <a:rPr lang="th-TH" sz="36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	      </a:t>
            </a:r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4) </a:t>
            </a:r>
            <a:r>
              <a:rPr lang="th-TH" sz="36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อน.4 </a:t>
            </a:r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	</a:t>
            </a:r>
            <a:endParaRPr lang="en-US" sz="3600" b="1" dirty="0">
              <a:solidFill>
                <a:srgbClr val="0000FF"/>
              </a:solidFill>
              <a:latin typeface="TH Niramit AS" pitchFamily="2" charset="-34"/>
              <a:cs typeface="TH Niramit AS" pitchFamily="2" charset="-34"/>
            </a:endParaRPr>
          </a:p>
          <a:p>
            <a:pPr lvl="1"/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      </a:t>
            </a:r>
            <a:r>
              <a:rPr lang="th-TH" sz="36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40347871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269115" y="-3102069"/>
            <a:ext cx="1505361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742950" indent="-742950">
              <a:buAutoNum type="arabicPeriod" startAt="11"/>
            </a:pPr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แบบประเมินการปฏิบัติการสอนในสถานศึกษา </a:t>
            </a:r>
          </a:p>
          <a:p>
            <a:pPr marL="742950" indent="-742950"/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	โดย มหาวิทยาลัยพะเยา</a:t>
            </a:r>
          </a:p>
        </p:txBody>
      </p:sp>
      <p:sp>
        <p:nvSpPr>
          <p:cNvPr id="6" name="สี่เหลี่ยมผืนผ้า 3"/>
          <p:cNvSpPr/>
          <p:nvPr/>
        </p:nvSpPr>
        <p:spPr>
          <a:xfrm>
            <a:off x="395536" y="2348880"/>
            <a:ext cx="7920880" cy="298543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th-TH" sz="3600" b="1" dirty="0" smtClean="0">
                <a:latin typeface="TH Niramit AS" pitchFamily="2" charset="-34"/>
                <a:cs typeface="TH Niramit AS" pitchFamily="2" charset="-34"/>
              </a:rPr>
              <a:t>ฝ่ายฝึกฯวิทยาลัยการศึกษา (</a:t>
            </a:r>
            <a:r>
              <a:rPr lang="en-US" sz="3600" b="1" dirty="0" smtClean="0">
                <a:latin typeface="TH Niramit AS" pitchFamily="2" charset="-34"/>
                <a:cs typeface="TH Niramit AS" pitchFamily="2" charset="-34"/>
              </a:rPr>
              <a:t>10%</a:t>
            </a:r>
            <a:r>
              <a:rPr lang="th-TH" sz="3600" b="1" dirty="0" smtClean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3600" b="1" dirty="0">
                <a:latin typeface="TH Niramit AS" pitchFamily="2" charset="-34"/>
                <a:cs typeface="TH Niramit AS" pitchFamily="2" charset="-34"/>
              </a:rPr>
              <a:t>คะแนน</a:t>
            </a:r>
            <a:r>
              <a:rPr lang="th-TH" sz="3600" b="1" dirty="0" smtClean="0">
                <a:latin typeface="TH Niramit AS" pitchFamily="2" charset="-34"/>
                <a:cs typeface="TH Niramit AS" pitchFamily="2" charset="-34"/>
              </a:rPr>
              <a:t>)</a:t>
            </a:r>
          </a:p>
          <a:p>
            <a:pPr lvl="1"/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       </a:t>
            </a:r>
            <a:r>
              <a:rPr lang="th-TH" sz="40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1</a:t>
            </a:r>
            <a:r>
              <a:rPr lang="th-TH" sz="40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) </a:t>
            </a:r>
            <a:r>
              <a:rPr lang="th-TH" sz="40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บัญชีลงเวลา      		</a:t>
            </a:r>
            <a:r>
              <a:rPr lang="th-TH" sz="40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40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  (</a:t>
            </a:r>
            <a:r>
              <a:rPr lang="en-US" sz="40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5 </a:t>
            </a:r>
            <a:r>
              <a:rPr lang="th-TH" sz="40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คะแนน)      </a:t>
            </a:r>
            <a:endParaRPr lang="th-TH" sz="4000" b="1" dirty="0" smtClean="0">
              <a:solidFill>
                <a:srgbClr val="0000FF"/>
              </a:solidFill>
              <a:latin typeface="TH Niramit AS" pitchFamily="2" charset="-34"/>
              <a:cs typeface="TH Niramit AS" pitchFamily="2" charset="-34"/>
            </a:endParaRPr>
          </a:p>
          <a:p>
            <a:pPr lvl="1"/>
            <a:r>
              <a:rPr lang="th-TH" sz="40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	</a:t>
            </a:r>
            <a:r>
              <a:rPr lang="th-TH" sz="40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 2</a:t>
            </a:r>
            <a:r>
              <a:rPr lang="th-TH" sz="40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) </a:t>
            </a:r>
            <a:r>
              <a:rPr lang="th-TH" sz="40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การเข้าร่วมกิจกรรมสัมมนา (</a:t>
            </a:r>
            <a:r>
              <a:rPr lang="en-US" sz="40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5 </a:t>
            </a:r>
            <a:r>
              <a:rPr lang="th-TH" sz="40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คะแนน) </a:t>
            </a:r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	</a:t>
            </a:r>
            <a:endParaRPr lang="en-US" sz="3600" b="1" dirty="0">
              <a:solidFill>
                <a:srgbClr val="0000FF"/>
              </a:solidFill>
              <a:latin typeface="TH Niramit AS" pitchFamily="2" charset="-34"/>
              <a:cs typeface="TH Niramit AS" pitchFamily="2" charset="-34"/>
            </a:endParaRPr>
          </a:p>
          <a:p>
            <a:pPr lvl="1"/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      </a:t>
            </a:r>
            <a:endParaRPr lang="th-TH" sz="3600" b="1" dirty="0" smtClean="0">
              <a:solidFill>
                <a:srgbClr val="0000FF"/>
              </a:solidFill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594256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269115" y="-3102069"/>
            <a:ext cx="1505361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742950" indent="-742950">
              <a:buAutoNum type="arabicPeriod" startAt="11"/>
            </a:pPr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แบบประเมินการปฏิบัติการสอนในสถานศึกษา </a:t>
            </a:r>
          </a:p>
          <a:p>
            <a:pPr marL="742950" indent="-742950"/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	โดย มหาวิทยาลัยพะเยา</a:t>
            </a:r>
          </a:p>
        </p:txBody>
      </p:sp>
      <p:sp>
        <p:nvSpPr>
          <p:cNvPr id="8" name="สี่เหลี่ยมผืนผ้า 3"/>
          <p:cNvSpPr/>
          <p:nvPr/>
        </p:nvSpPr>
        <p:spPr>
          <a:xfrm>
            <a:off x="611560" y="2492896"/>
            <a:ext cx="7920880" cy="28623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th-TH" sz="3600" b="1" dirty="0">
                <a:latin typeface="TH Niramit AS" pitchFamily="2" charset="-34"/>
                <a:cs typeface="TH Niramit AS" pitchFamily="2" charset="-34"/>
              </a:rPr>
              <a:t>ครูพี่เลี้ยง (</a:t>
            </a:r>
            <a:r>
              <a:rPr lang="en-US" sz="3600" b="1" dirty="0" smtClean="0">
                <a:latin typeface="TH Niramit AS" pitchFamily="2" charset="-34"/>
                <a:cs typeface="TH Niramit AS" pitchFamily="2" charset="-34"/>
              </a:rPr>
              <a:t>35%</a:t>
            </a:r>
            <a:r>
              <a:rPr lang="th-TH" sz="3600" b="1" dirty="0" smtClean="0">
                <a:latin typeface="TH Niramit AS" pitchFamily="2" charset="-34"/>
                <a:cs typeface="TH Niramit AS" pitchFamily="2" charset="-34"/>
              </a:rPr>
              <a:t> คะแนน)</a:t>
            </a:r>
          </a:p>
          <a:p>
            <a:pPr lvl="1"/>
            <a:r>
              <a:rPr lang="th-TH" sz="36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      1</a:t>
            </a:r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) พล.1     </a:t>
            </a:r>
            <a:r>
              <a:rPr lang="th-TH" sz="36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		      </a:t>
            </a:r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2) พล.2 	</a:t>
            </a:r>
            <a:endParaRPr lang="en-US" sz="3600" b="1" dirty="0">
              <a:solidFill>
                <a:srgbClr val="0000FF"/>
              </a:solidFill>
              <a:latin typeface="TH Niramit AS" pitchFamily="2" charset="-34"/>
              <a:cs typeface="TH Niramit AS" pitchFamily="2" charset="-34"/>
            </a:endParaRPr>
          </a:p>
          <a:p>
            <a:pPr lvl="1"/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      3) พล.3	</a:t>
            </a:r>
            <a:r>
              <a:rPr lang="th-TH" sz="36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	     </a:t>
            </a:r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4) พล.</a:t>
            </a:r>
            <a:r>
              <a:rPr lang="th-TH" sz="36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4 </a:t>
            </a:r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	</a:t>
            </a:r>
            <a:endParaRPr lang="en-US" sz="3600" b="1" dirty="0">
              <a:solidFill>
                <a:srgbClr val="0000FF"/>
              </a:solidFill>
              <a:latin typeface="TH Niramit AS" pitchFamily="2" charset="-34"/>
              <a:cs typeface="TH Niramit AS" pitchFamily="2" charset="-34"/>
            </a:endParaRPr>
          </a:p>
          <a:p>
            <a:pPr lvl="1"/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      5) </a:t>
            </a:r>
            <a:r>
              <a:rPr lang="th-TH" sz="36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พล.5 </a:t>
            </a:r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	</a:t>
            </a:r>
            <a:r>
              <a:rPr lang="th-TH" sz="36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	      </a:t>
            </a:r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6) </a:t>
            </a:r>
            <a:r>
              <a:rPr lang="th-TH" sz="36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พล.6 </a:t>
            </a:r>
            <a:r>
              <a:rPr lang="th-TH" sz="36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	</a:t>
            </a:r>
            <a:endParaRPr lang="th-TH" sz="3600" b="1" dirty="0" smtClean="0">
              <a:solidFill>
                <a:srgbClr val="0000FF"/>
              </a:solidFill>
              <a:latin typeface="TH Niramit AS" pitchFamily="2" charset="-34"/>
              <a:cs typeface="TH Niramit AS" pitchFamily="2" charset="-34"/>
            </a:endParaRPr>
          </a:p>
          <a:p>
            <a:pPr lvl="1"/>
            <a:r>
              <a:rPr lang="th-TH" sz="36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3463132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269115" y="-3102069"/>
            <a:ext cx="1505361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742950" indent="-742950">
              <a:buAutoNum type="arabicPeriod" startAt="11"/>
            </a:pPr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แบบประเมินการปฏิบัติการสอนในสถานศึกษา </a:t>
            </a:r>
          </a:p>
          <a:p>
            <a:pPr marL="742950" indent="-742950"/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	โดย มหาวิทยาลัยพะเยา</a:t>
            </a:r>
          </a:p>
        </p:txBody>
      </p:sp>
      <p:sp>
        <p:nvSpPr>
          <p:cNvPr id="6" name="สี่เหลี่ยมผืนผ้า 3"/>
          <p:cNvSpPr/>
          <p:nvPr/>
        </p:nvSpPr>
        <p:spPr>
          <a:xfrm>
            <a:off x="1403648" y="2492896"/>
            <a:ext cx="6840760" cy="24006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th-TH" sz="4800" b="1" dirty="0">
                <a:latin typeface="TH Niramit AS" pitchFamily="2" charset="-34"/>
                <a:cs typeface="TH Niramit AS" pitchFamily="2" charset="-34"/>
              </a:rPr>
              <a:t>ผู้บริหารสถานศึกษา (</a:t>
            </a:r>
            <a:r>
              <a:rPr lang="en-US" sz="4800" b="1" dirty="0" smtClean="0">
                <a:latin typeface="TH Niramit AS" pitchFamily="2" charset="-34"/>
                <a:cs typeface="TH Niramit AS" pitchFamily="2" charset="-34"/>
              </a:rPr>
              <a:t>5%</a:t>
            </a:r>
            <a:r>
              <a:rPr lang="th-TH" sz="4800" b="1" dirty="0" smtClean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4800" b="1" dirty="0">
                <a:latin typeface="TH Niramit AS" pitchFamily="2" charset="-34"/>
                <a:cs typeface="TH Niramit AS" pitchFamily="2" charset="-34"/>
              </a:rPr>
              <a:t>คะแนน</a:t>
            </a:r>
            <a:r>
              <a:rPr lang="th-TH" sz="4800" b="1" dirty="0" smtClean="0">
                <a:latin typeface="TH Niramit AS" pitchFamily="2" charset="-34"/>
                <a:cs typeface="TH Niramit AS" pitchFamily="2" charset="-34"/>
              </a:rPr>
              <a:t>)</a:t>
            </a:r>
          </a:p>
          <a:p>
            <a:pPr lvl="1"/>
            <a:r>
              <a:rPr lang="th-TH" sz="54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     แบบ  ผบ.     		     </a:t>
            </a:r>
            <a:r>
              <a:rPr lang="th-TH" sz="48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	</a:t>
            </a:r>
            <a:endParaRPr lang="en-US" sz="4800" b="1" dirty="0">
              <a:solidFill>
                <a:srgbClr val="0000FF"/>
              </a:solidFill>
              <a:latin typeface="TH Niramit AS" pitchFamily="2" charset="-34"/>
              <a:cs typeface="TH Niramit AS" pitchFamily="2" charset="-34"/>
            </a:endParaRPr>
          </a:p>
          <a:p>
            <a:pPr lvl="1"/>
            <a:r>
              <a:rPr lang="th-TH" sz="48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      </a:t>
            </a:r>
            <a:endParaRPr lang="th-TH" sz="4800" b="1" dirty="0" smtClean="0">
              <a:solidFill>
                <a:srgbClr val="0000FF"/>
              </a:solidFill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778965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269115" y="-3102069"/>
            <a:ext cx="1505361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742950" indent="-742950">
              <a:buAutoNum type="arabicPeriod" startAt="11"/>
            </a:pPr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แบบประเมินการปฏิบัติการสอนในสถานศึกษา </a:t>
            </a:r>
          </a:p>
          <a:p>
            <a:pPr marL="742950" indent="-742950"/>
            <a:r>
              <a:rPr lang="th-TH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	โดย มหาวิทยาลัยพะเยา</a:t>
            </a:r>
          </a:p>
        </p:txBody>
      </p:sp>
      <p:sp>
        <p:nvSpPr>
          <p:cNvPr id="8" name="สี่เหลี่ยมผืนผ้า 3"/>
          <p:cNvSpPr/>
          <p:nvPr/>
        </p:nvSpPr>
        <p:spPr>
          <a:xfrm>
            <a:off x="251520" y="2007014"/>
            <a:ext cx="8397120" cy="40318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สรุปสัดส่วนในการประเมินผลการเรียนรู้</a:t>
            </a:r>
            <a:endParaRPr lang="en-US" sz="3200" b="1" dirty="0">
              <a:latin typeface="TH Niramit AS" pitchFamily="2" charset="-34"/>
              <a:cs typeface="TH Niramit AS" pitchFamily="2" charset="-34"/>
            </a:endParaRPr>
          </a:p>
          <a:p>
            <a:pPr marL="514350" indent="-514350">
              <a:buAutoNum type="arabicPeriod"/>
            </a:pPr>
            <a:r>
              <a:rPr lang="th-TH" sz="3200" b="1" dirty="0" smtClean="0">
                <a:latin typeface="TH Niramit AS" pitchFamily="2" charset="-34"/>
                <a:cs typeface="TH Niramit AS" pitchFamily="2" charset="-34"/>
              </a:rPr>
              <a:t>สถานศึกษา </a:t>
            </a:r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(ครูพี่เลี้ยง 35 </a:t>
            </a:r>
            <a:r>
              <a:rPr lang="en-US" sz="3200" b="1" dirty="0">
                <a:latin typeface="TH Niramit AS" pitchFamily="2" charset="-34"/>
                <a:cs typeface="TH Niramit AS" pitchFamily="2" charset="-34"/>
              </a:rPr>
              <a:t>% </a:t>
            </a:r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+ ผู้บริหารสถานศึกษา 5 </a:t>
            </a:r>
            <a:r>
              <a:rPr lang="en-US" sz="3200" b="1" dirty="0">
                <a:latin typeface="TH Niramit AS" pitchFamily="2" charset="-34"/>
                <a:cs typeface="TH Niramit AS" pitchFamily="2" charset="-34"/>
              </a:rPr>
              <a:t>%</a:t>
            </a:r>
            <a:r>
              <a:rPr lang="th-TH" sz="3200" b="1" dirty="0" smtClean="0">
                <a:latin typeface="TH Niramit AS" pitchFamily="2" charset="-34"/>
                <a:cs typeface="TH Niramit AS" pitchFamily="2" charset="-34"/>
              </a:rPr>
              <a:t>)</a:t>
            </a:r>
          </a:p>
          <a:p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	</a:t>
            </a:r>
            <a:r>
              <a:rPr lang="th-TH" sz="3200" b="1" dirty="0" smtClean="0">
                <a:latin typeface="TH Niramit AS" pitchFamily="2" charset="-34"/>
                <a:cs typeface="TH Niramit AS" pitchFamily="2" charset="-34"/>
              </a:rPr>
              <a:t>						</a:t>
            </a:r>
            <a:r>
              <a:rPr lang="th-TH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40 </a:t>
            </a:r>
            <a:r>
              <a:rPr lang="en-US" sz="32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%</a:t>
            </a:r>
          </a:p>
          <a:p>
            <a:r>
              <a:rPr lang="en-US" sz="3200" b="1" dirty="0" smtClean="0">
                <a:latin typeface="TH Niramit AS" pitchFamily="2" charset="-34"/>
                <a:cs typeface="TH Niramit AS" pitchFamily="2" charset="-34"/>
              </a:rPr>
              <a:t>2</a:t>
            </a:r>
            <a:r>
              <a:rPr lang="en-US" sz="3200" b="1" dirty="0">
                <a:latin typeface="TH Niramit AS" pitchFamily="2" charset="-34"/>
                <a:cs typeface="TH Niramit AS" pitchFamily="2" charset="-34"/>
              </a:rPr>
              <a:t>. </a:t>
            </a:r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อาจารย์นิเทศก์ประจำมหาวิทยาลัย  	</a:t>
            </a:r>
            <a:r>
              <a:rPr lang="th-TH" sz="3200" b="1" dirty="0" smtClean="0">
                <a:latin typeface="TH Niramit AS" pitchFamily="2" charset="-34"/>
                <a:cs typeface="TH Niramit AS" pitchFamily="2" charset="-34"/>
              </a:rPr>
              <a:t>	</a:t>
            </a:r>
            <a:r>
              <a:rPr lang="th-TH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50 </a:t>
            </a:r>
            <a:r>
              <a:rPr lang="en-US" sz="3200" b="1" dirty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%</a:t>
            </a:r>
          </a:p>
          <a:p>
            <a:r>
              <a:rPr lang="th-TH" sz="3200" b="1" dirty="0" smtClean="0">
                <a:latin typeface="TH Niramit AS" pitchFamily="2" charset="-34"/>
                <a:cs typeface="TH Niramit AS" pitchFamily="2" charset="-34"/>
              </a:rPr>
              <a:t>3</a:t>
            </a:r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. </a:t>
            </a:r>
            <a:r>
              <a:rPr lang="th-TH" sz="3200" b="1" dirty="0" smtClean="0">
                <a:latin typeface="TH Niramit AS" pitchFamily="2" charset="-34"/>
                <a:cs typeface="TH Niramit AS" pitchFamily="2" charset="-34"/>
              </a:rPr>
              <a:t>ฝ่ายฝึก</a:t>
            </a:r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ประสบการณ์วิชาชีพ</a:t>
            </a:r>
            <a:r>
              <a:rPr lang="th-TH" sz="3200" b="1" dirty="0" smtClean="0">
                <a:latin typeface="TH Niramit AS" pitchFamily="2" charset="-34"/>
                <a:cs typeface="TH Niramit AS" pitchFamily="2" charset="-34"/>
              </a:rPr>
              <a:t>ครู</a:t>
            </a:r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	 	</a:t>
            </a:r>
            <a:r>
              <a:rPr lang="th-TH" sz="3200" b="1" dirty="0" smtClean="0">
                <a:latin typeface="TH Niramit AS" pitchFamily="2" charset="-34"/>
                <a:cs typeface="TH Niramit AS" pitchFamily="2" charset="-34"/>
              </a:rPr>
              <a:t>	</a:t>
            </a:r>
            <a:r>
              <a:rPr lang="th-TH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10 </a:t>
            </a:r>
            <a:r>
              <a:rPr lang="en-US" sz="3200" b="1" dirty="0" smtClean="0">
                <a:solidFill>
                  <a:srgbClr val="0000FF"/>
                </a:solidFill>
                <a:latin typeface="TH Niramit AS" pitchFamily="2" charset="-34"/>
                <a:cs typeface="TH Niramit AS" pitchFamily="2" charset="-34"/>
              </a:rPr>
              <a:t>%</a:t>
            </a:r>
            <a:endParaRPr lang="th-TH" sz="3200" b="1" dirty="0" smtClean="0">
              <a:solidFill>
                <a:srgbClr val="0000FF"/>
              </a:solidFill>
              <a:latin typeface="TH Niramit AS" pitchFamily="2" charset="-34"/>
              <a:cs typeface="TH Niramit AS" pitchFamily="2" charset="-34"/>
            </a:endParaRPr>
          </a:p>
          <a:p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3200" b="1" dirty="0" smtClean="0">
                <a:latin typeface="TH Niramit AS" pitchFamily="2" charset="-34"/>
                <a:cs typeface="TH Niramit AS" pitchFamily="2" charset="-34"/>
              </a:rPr>
              <a:t>    (</a:t>
            </a:r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บัญชีลงเวลา สมุดบันทึก และการเข้าร่วมการสัมมนา)</a:t>
            </a:r>
            <a:r>
              <a:rPr lang="en-US" sz="3200" b="1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en-US" sz="3200" b="1" dirty="0" smtClean="0">
                <a:latin typeface="TH Niramit AS" pitchFamily="2" charset="-34"/>
                <a:cs typeface="TH Niramit AS" pitchFamily="2" charset="-34"/>
              </a:rPr>
              <a:t>   </a:t>
            </a:r>
            <a:endParaRPr lang="th-TH" sz="3200" b="1" dirty="0" smtClean="0">
              <a:latin typeface="TH Niramit AS" pitchFamily="2" charset="-34"/>
              <a:cs typeface="TH Niramit AS" pitchFamily="2" charset="-34"/>
            </a:endParaRPr>
          </a:p>
          <a:p>
            <a:r>
              <a:rPr lang="th-TH" sz="3200" b="1" dirty="0">
                <a:latin typeface="TH Niramit AS" pitchFamily="2" charset="-34"/>
                <a:cs typeface="TH Niramit AS" pitchFamily="2" charset="-34"/>
              </a:rPr>
              <a:t>	</a:t>
            </a:r>
            <a:r>
              <a:rPr lang="th-TH" sz="3200" b="1" dirty="0" smtClean="0">
                <a:latin typeface="TH Niramit AS" pitchFamily="2" charset="-34"/>
                <a:cs typeface="TH Niramit AS" pitchFamily="2" charset="-34"/>
              </a:rPr>
              <a:t>					</a:t>
            </a:r>
            <a:r>
              <a:rPr lang="th-TH" sz="3200" b="1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รวม</a:t>
            </a:r>
            <a:r>
              <a:rPr lang="en-US" sz="3200" b="1" u="sng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	100 %</a:t>
            </a:r>
          </a:p>
          <a:p>
            <a:r>
              <a:rPr lang="th-TH" sz="3200" b="1" dirty="0" smtClean="0">
                <a:latin typeface="TH Niramit AS" pitchFamily="2" charset="-34"/>
                <a:cs typeface="TH Niramit AS" pitchFamily="2" charset="-34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354898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269115" y="-3102069"/>
            <a:ext cx="1505361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039962" y="548680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449263" indent="-449263" algn="ctr"/>
            <a:r>
              <a:rPr lang="th-TH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สรุปการจัดนิสิตฝึกประสบการณ์ รายจังหวัด</a:t>
            </a:r>
          </a:p>
        </p:txBody>
      </p:sp>
      <p:graphicFrame>
        <p:nvGraphicFramePr>
          <p:cNvPr id="8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67363"/>
              </p:ext>
            </p:extLst>
          </p:nvPr>
        </p:nvGraphicFramePr>
        <p:xfrm>
          <a:off x="251522" y="1484784"/>
          <a:ext cx="8280917" cy="47172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427746"/>
                <a:gridCol w="856646"/>
                <a:gridCol w="856646"/>
                <a:gridCol w="856646"/>
                <a:gridCol w="856646"/>
                <a:gridCol w="856646"/>
                <a:gridCol w="785260"/>
                <a:gridCol w="838800"/>
                <a:gridCol w="945881"/>
              </a:tblGrid>
              <a:tr h="589145">
                <a:tc rowSpan="2"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/>
                          <a:cs typeface="+mn-cs"/>
                        </a:rPr>
                        <a:t>จังหวัด</a:t>
                      </a:r>
                      <a:endParaRPr lang="th-TH" sz="2400" b="1" dirty="0">
                        <a:solidFill>
                          <a:schemeClr val="tx1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/>
                          <a:cs typeface="+mn-cs"/>
                        </a:rPr>
                        <a:t>สาขา</a:t>
                      </a:r>
                      <a:endParaRPr lang="th-TH" sz="2400" b="1" dirty="0">
                        <a:solidFill>
                          <a:schemeClr val="tx1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2400" b="1" dirty="0">
                        <a:solidFill>
                          <a:schemeClr val="tx1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h-TH" sz="2400" b="1" dirty="0">
                        <a:solidFill>
                          <a:schemeClr val="tx1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 sz="2400" b="1" dirty="0">
                        <a:solidFill>
                          <a:schemeClr val="tx1"/>
                        </a:solidFill>
                        <a:effectLst/>
                        <a:latin typeface="TH Niramit AS" pitchFamily="2" charset="-34"/>
                        <a:cs typeface="TH Niramit AS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 sz="2400" b="1" dirty="0">
                        <a:solidFill>
                          <a:schemeClr val="tx1"/>
                        </a:solidFill>
                        <a:effectLst/>
                        <a:latin typeface="TH Niramit AS" pitchFamily="2" charset="-34"/>
                        <a:cs typeface="TH Niramit AS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 sz="2400" b="1" dirty="0">
                        <a:solidFill>
                          <a:schemeClr val="tx1"/>
                        </a:solidFill>
                        <a:effectLst/>
                        <a:latin typeface="TH Niramit AS" pitchFamily="2" charset="-34"/>
                        <a:cs typeface="TH Niramit AS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 sz="2400" b="1" dirty="0">
                        <a:solidFill>
                          <a:schemeClr val="tx1"/>
                        </a:solidFill>
                        <a:effectLst/>
                        <a:latin typeface="TH Niramit AS" pitchFamily="2" charset="-34"/>
                        <a:cs typeface="TH Niramit AS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/>
                          <a:cs typeface="+mn-cs"/>
                        </a:rPr>
                        <a:t>รวม</a:t>
                      </a:r>
                      <a:endParaRPr lang="th-TH" sz="2400" b="1" dirty="0">
                        <a:solidFill>
                          <a:schemeClr val="tx1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9151">
                <a:tc vMerge="1">
                  <a:txBody>
                    <a:bodyPr/>
                    <a:lstStyle/>
                    <a:p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u="none" strike="noStrike" dirty="0" smtClean="0">
                          <a:effectLst/>
                          <a:cs typeface="+mn-cs"/>
                        </a:rPr>
                        <a:t>เคมี</a:t>
                      </a:r>
                      <a:endParaRPr lang="th-TH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u="none" strike="noStrike" dirty="0" smtClean="0">
                          <a:effectLst/>
                          <a:cs typeface="+mn-cs"/>
                        </a:rPr>
                        <a:t>ฟิสิกส์</a:t>
                      </a:r>
                      <a:endParaRPr lang="th-TH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cs typeface="+mn-cs"/>
                        </a:rPr>
                        <a:t>ชีววิทยา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cs typeface="+mn-cs"/>
                        </a:rPr>
                        <a:t>คณิต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u="none" strike="noStrike" dirty="0" smtClean="0">
                          <a:effectLst/>
                          <a:cs typeface="+mn-cs"/>
                        </a:rPr>
                        <a:t>พลศึกษา</a:t>
                      </a:r>
                      <a:endParaRPr lang="th-TH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cs typeface="+mn-cs"/>
                        </a:rPr>
                        <a:t>ภ.ไทย</a:t>
                      </a:r>
                      <a:endParaRPr lang="th-TH" sz="2400" b="1" dirty="0"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cs typeface="+mn-cs"/>
                        </a:rPr>
                        <a:t>ภ.อังกฤษ</a:t>
                      </a:r>
                      <a:endParaRPr lang="th-TH" sz="2000" b="1" dirty="0"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3576">
                <a:tc>
                  <a:txBody>
                    <a:bodyPr/>
                    <a:lstStyle/>
                    <a:p>
                      <a:pPr algn="l" fontAlgn="t"/>
                      <a:r>
                        <a:rPr lang="th-TH" sz="2400" b="1" u="none" strike="noStrike" dirty="0" smtClean="0">
                          <a:solidFill>
                            <a:srgbClr val="0000FF"/>
                          </a:solidFill>
                          <a:effectLst/>
                          <a:cs typeface="+mn-cs"/>
                        </a:rPr>
                        <a:t>1. เชียงราย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33CC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5</a:t>
                      </a:r>
                      <a:endParaRPr lang="th-TH" sz="2400" b="1" i="0" u="none" strike="noStrike" dirty="0">
                        <a:solidFill>
                          <a:srgbClr val="0033CC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33CC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9</a:t>
                      </a:r>
                      <a:endParaRPr lang="th-TH" sz="2400" b="1" i="0" u="none" strike="noStrike" dirty="0">
                        <a:solidFill>
                          <a:srgbClr val="0033CC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33CC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20</a:t>
                      </a:r>
                      <a:endParaRPr lang="th-TH" sz="2400" b="1" i="0" u="none" strike="noStrike" dirty="0">
                        <a:solidFill>
                          <a:srgbClr val="0033CC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33CC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34</a:t>
                      </a:r>
                      <a:endParaRPr lang="th-TH" sz="2400" b="1" i="0" u="none" strike="noStrike" dirty="0">
                        <a:solidFill>
                          <a:srgbClr val="0033CC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33CC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8</a:t>
                      </a:r>
                      <a:endParaRPr lang="th-TH" sz="2400" b="1" i="0" u="none" strike="noStrike" dirty="0">
                        <a:solidFill>
                          <a:srgbClr val="0033CC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33CC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51</a:t>
                      </a:r>
                      <a:endParaRPr lang="th-TH" sz="2400" b="1" i="0" u="none" strike="noStrike" dirty="0">
                        <a:solidFill>
                          <a:srgbClr val="0033CC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33CC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24</a:t>
                      </a:r>
                      <a:endParaRPr lang="th-TH" sz="2400" b="1" i="0" u="none" strike="noStrike" dirty="0">
                        <a:solidFill>
                          <a:srgbClr val="0033CC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33CC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151</a:t>
                      </a:r>
                      <a:endParaRPr lang="th-TH" sz="2400" b="1" i="0" u="none" strike="noStrike" dirty="0">
                        <a:solidFill>
                          <a:srgbClr val="0033CC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3576">
                <a:tc>
                  <a:txBody>
                    <a:bodyPr/>
                    <a:lstStyle/>
                    <a:p>
                      <a:pPr algn="l" fontAlgn="t"/>
                      <a:r>
                        <a:rPr lang="th-TH" sz="2400" b="1" u="none" strike="noStrike" dirty="0" smtClean="0">
                          <a:solidFill>
                            <a:srgbClr val="0000FF"/>
                          </a:solidFill>
                          <a:effectLst/>
                          <a:cs typeface="+mn-cs"/>
                        </a:rPr>
                        <a:t>2. พะเยา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8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12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23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22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13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41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42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161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3576">
                <a:tc>
                  <a:txBody>
                    <a:bodyPr/>
                    <a:lstStyle/>
                    <a:p>
                      <a:pPr algn="l" fontAlgn="t"/>
                      <a:r>
                        <a:rPr lang="th-TH" sz="2400" b="1" u="none" strike="noStrike" dirty="0" smtClean="0">
                          <a:solidFill>
                            <a:srgbClr val="0000FF"/>
                          </a:solidFill>
                          <a:effectLst/>
                          <a:cs typeface="+mn-cs"/>
                        </a:rPr>
                        <a:t>3. แพร่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33CC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2</a:t>
                      </a:r>
                      <a:endParaRPr lang="th-TH" sz="2400" b="1" i="0" u="none" strike="noStrike" dirty="0">
                        <a:solidFill>
                          <a:srgbClr val="0033CC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33CC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</a:t>
                      </a:r>
                      <a:endParaRPr lang="th-TH" sz="2400" b="1" i="0" u="none" strike="noStrike" dirty="0">
                        <a:solidFill>
                          <a:srgbClr val="0033CC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33CC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9</a:t>
                      </a:r>
                      <a:endParaRPr lang="th-TH" sz="2400" b="1" i="0" u="none" strike="noStrike" dirty="0">
                        <a:solidFill>
                          <a:srgbClr val="0033CC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33CC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8</a:t>
                      </a:r>
                      <a:endParaRPr lang="th-TH" sz="2400" b="1" i="0" u="none" strike="noStrike" dirty="0">
                        <a:solidFill>
                          <a:srgbClr val="0033CC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33CC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4</a:t>
                      </a:r>
                      <a:endParaRPr lang="th-TH" sz="2400" b="1" i="0" u="none" strike="noStrike" dirty="0">
                        <a:solidFill>
                          <a:srgbClr val="0033CC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33CC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10</a:t>
                      </a:r>
                      <a:endParaRPr lang="th-TH" sz="2400" b="1" i="0" u="none" strike="noStrike" dirty="0">
                        <a:solidFill>
                          <a:srgbClr val="0033CC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33CC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7</a:t>
                      </a:r>
                      <a:endParaRPr lang="th-TH" sz="2400" b="1" i="0" u="none" strike="noStrike" dirty="0">
                        <a:solidFill>
                          <a:srgbClr val="0033CC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33CC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41</a:t>
                      </a:r>
                      <a:endParaRPr lang="th-TH" sz="2400" b="1" i="0" u="none" strike="noStrike" dirty="0">
                        <a:solidFill>
                          <a:srgbClr val="0033CC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3576">
                <a:tc>
                  <a:txBody>
                    <a:bodyPr/>
                    <a:lstStyle/>
                    <a:p>
                      <a:pPr algn="l" fontAlgn="t"/>
                      <a:r>
                        <a:rPr lang="th-TH" sz="2400" b="1" u="none" strike="noStrike" dirty="0" smtClean="0">
                          <a:solidFill>
                            <a:srgbClr val="0000FF"/>
                          </a:solidFill>
                          <a:effectLst/>
                          <a:cs typeface="+mn-cs"/>
                        </a:rPr>
                        <a:t>4. น่าน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2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4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3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8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11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6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35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3576">
                <a:tc>
                  <a:txBody>
                    <a:bodyPr/>
                    <a:lstStyle/>
                    <a:p>
                      <a:pPr algn="l" fontAlgn="t"/>
                      <a:r>
                        <a:rPr lang="th-TH" sz="2400" b="1" u="none" strike="noStrike" dirty="0" smtClean="0">
                          <a:solidFill>
                            <a:srgbClr val="0000FF"/>
                          </a:solidFill>
                          <a:effectLst/>
                          <a:cs typeface="+mn-cs"/>
                        </a:rPr>
                        <a:t>5. เชียงใหม่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5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3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14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14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3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18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14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71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3576">
                <a:tc>
                  <a:txBody>
                    <a:bodyPr/>
                    <a:lstStyle/>
                    <a:p>
                      <a:pPr algn="l" fontAlgn="t"/>
                      <a:r>
                        <a:rPr lang="th-TH" sz="2400" b="1" u="none" strike="noStrike" dirty="0" smtClean="0">
                          <a:solidFill>
                            <a:srgbClr val="0000FF"/>
                          </a:solidFill>
                          <a:effectLst/>
                          <a:cs typeface="+mn-cs"/>
                        </a:rPr>
                        <a:t>6. ลำพูน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2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2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4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2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-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6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4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20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3576">
                <a:tc>
                  <a:txBody>
                    <a:bodyPr/>
                    <a:lstStyle/>
                    <a:p>
                      <a:pPr algn="l" fontAlgn="t"/>
                      <a:r>
                        <a:rPr lang="th-TH" sz="2400" b="1" u="none" strike="noStrike" dirty="0" smtClean="0">
                          <a:solidFill>
                            <a:srgbClr val="0000FF"/>
                          </a:solidFill>
                          <a:effectLst/>
                          <a:cs typeface="+mn-cs"/>
                        </a:rPr>
                        <a:t>7. ลำปาง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2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5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4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3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10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11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36</a:t>
                      </a:r>
                      <a:endParaRPr lang="th-TH" sz="2400" b="1" i="0" u="none" strike="noStrike" dirty="0">
                        <a:solidFill>
                          <a:srgbClr val="0000FF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3576">
                <a:tc>
                  <a:txBody>
                    <a:bodyPr/>
                    <a:lstStyle/>
                    <a:p>
                      <a:pPr algn="l" fontAlgn="t"/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 รวม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26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32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78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92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32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147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108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515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3576">
                <a:tc>
                  <a:txBody>
                    <a:bodyPr/>
                    <a:lstStyle/>
                    <a:p>
                      <a:pPr algn="l" fontAlgn="t"/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จังหวัดอื่นๆ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7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17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24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38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18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62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29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+mn-cs"/>
                        </a:rPr>
                        <a:t>195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3576">
                <a:tc>
                  <a:txBody>
                    <a:bodyPr/>
                    <a:lstStyle/>
                    <a:p>
                      <a:pPr algn="l" fontAlgn="t"/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TH Niramit AS" pitchFamily="2" charset="-34"/>
                        </a:rPr>
                        <a:t>รวมทั้งสิ้น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TH Niramit AS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TH Niramit AS" pitchFamily="2" charset="-34"/>
                        </a:rPr>
                        <a:t>33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TH Niramit AS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TH Niramit AS" pitchFamily="2" charset="-34"/>
                        </a:rPr>
                        <a:t>49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TH Niramit AS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TH Niramit AS" pitchFamily="2" charset="-34"/>
                        </a:rPr>
                        <a:t>102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TH Niramit AS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TH Niramit AS" pitchFamily="2" charset="-34"/>
                        </a:rPr>
                        <a:t>130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TH Niramit AS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TH Niramit AS" pitchFamily="2" charset="-34"/>
                        </a:rPr>
                        <a:t>50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TH Niramit AS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TH Niramit AS" pitchFamily="2" charset="-34"/>
                        </a:rPr>
                        <a:t>209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TH Niramit AS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TH Niramit AS" pitchFamily="2" charset="-34"/>
                        </a:rPr>
                        <a:t>137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TH Niramit AS" pitchFamily="2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Niramit AS" pitchFamily="2" charset="-34"/>
                          <a:cs typeface="TH Niramit AS" pitchFamily="2" charset="-34"/>
                        </a:rPr>
                        <a:t>778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Niramit AS" pitchFamily="2" charset="-34"/>
                        <a:cs typeface="TH Niramit AS" pitchFamily="2" charset="-34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6029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269115" y="-3102069"/>
            <a:ext cx="1505361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ข้อบังคับคุรุสภา ว่าด้วยมาตรฐานวิชาชีพ พ.ศ.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2556</a:t>
            </a:r>
            <a:endParaRPr lang="th-TH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38696" y="1842699"/>
            <a:ext cx="8761288" cy="422411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anose="020B0604030504040204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sz="3200" u="sng" dirty="0" smtClean="0">
                <a:solidFill>
                  <a:srgbClr val="FF000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เพิ่มมาตรฐานวิชาชีพครูเป็น </a:t>
            </a:r>
            <a:r>
              <a:rPr lang="en-US" sz="3200" u="sng" dirty="0" smtClean="0">
                <a:solidFill>
                  <a:srgbClr val="FF000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11 </a:t>
            </a:r>
            <a:r>
              <a:rPr lang="th-TH" sz="3200" u="sng" dirty="0" smtClean="0">
                <a:solidFill>
                  <a:srgbClr val="FF000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มาตรฐาน </a:t>
            </a:r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(จากเดิมมีเพียง </a:t>
            </a:r>
            <a:r>
              <a:rPr lang="en-US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9 </a:t>
            </a:r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มาตรฐาน)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โดยเพิ่ม </a:t>
            </a:r>
            <a:r>
              <a:rPr lang="en-US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3 </a:t>
            </a:r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มาตรฐาน เพิ่มมาตรฐาน </a:t>
            </a:r>
            <a:r>
              <a:rPr lang="en-US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“</a:t>
            </a:r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ปรัชญาการศึกษา</a:t>
            </a:r>
            <a:r>
              <a:rPr lang="en-US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” , “</a:t>
            </a:r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หลักสูตร</a:t>
            </a:r>
            <a:r>
              <a:rPr lang="en-US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”, “</a:t>
            </a:r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คุณธรรม จริยธรรม และจรรยาบรรณ</a:t>
            </a:r>
            <a:r>
              <a:rPr lang="en-US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” </a:t>
            </a:r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และได้จัดให้มาตรฐาน </a:t>
            </a:r>
            <a:r>
              <a:rPr lang="en-US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“</a:t>
            </a:r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การจัดการเรียนรู้</a:t>
            </a:r>
            <a:r>
              <a:rPr lang="en-US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” </a:t>
            </a:r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และ </a:t>
            </a:r>
            <a:r>
              <a:rPr lang="en-US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“</a:t>
            </a:r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การบริหารจัดการในห้องเรียน</a:t>
            </a:r>
            <a:r>
              <a:rPr lang="en-US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” </a:t>
            </a:r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จากเดิมที่แยกเป็น </a:t>
            </a:r>
            <a:r>
              <a:rPr lang="en-US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2 </a:t>
            </a:r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มาตรฐาน รวมไว้ด้วยกันเป็น </a:t>
            </a:r>
            <a:r>
              <a:rPr lang="en-US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1 </a:t>
            </a:r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มาตรฐาน และเปลี่ยนแปลงบางมาตรฐานเช่น เดิม มาตรฐานภาษาและเทคโนโลยีสำหรับครู ก็เปลี่ยนเป็น ภาษาและวัฒนธรรมแทน</a:t>
            </a:r>
            <a:r>
              <a:rPr lang="en-US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/>
            </a:r>
            <a:br>
              <a:rPr lang="en-US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</a:br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มาตรฐานความรู้ ทั้ง </a:t>
            </a:r>
            <a:r>
              <a:rPr lang="en-US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11 </a:t>
            </a:r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มาตรฐาน ประกอบด้วยความรู้ดังต่อไปนี้</a:t>
            </a:r>
            <a:endParaRPr lang="th-TH" sz="3200" b="1" dirty="0" smtClean="0">
              <a:solidFill>
                <a:srgbClr val="0033CC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310014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269115" y="-3102069"/>
            <a:ext cx="1505361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ข้อบังคับคุรุสภา ว่าด้วยมาตรฐานวิชาชีพ พ.ศ.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2556</a:t>
            </a:r>
            <a:endParaRPr lang="th-TH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79512" y="1872085"/>
            <a:ext cx="9144000" cy="3933179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anose="020B0604030504040204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1.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ความเป็นครู  			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2. </a:t>
            </a:r>
            <a:r>
              <a:rPr lang="th-TH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ปรัชญาการศึกษา**เพิ่ม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3.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ภาษาและวัฒนธรรม (เดิม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“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ภาษาและเทคโนโลยีสำหรับครู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”)</a:t>
            </a:r>
          </a:p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4.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จิตวิทยาสำหรับครู		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5.  </a:t>
            </a:r>
            <a:r>
              <a:rPr lang="th-TH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หลักสูตร**เพิ่ม</a:t>
            </a:r>
            <a:endParaRPr 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6.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การจัดการเรียนรู้และการจัดการชั้นเรียน (รวมจาก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2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มาตรฐานเป็น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1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มาตรฐาน)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7.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การวิจัยเพื่อพัฒนาการเรียนรู้ (เดิม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“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การวิจัยทางการศึกษา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”)</a:t>
            </a:r>
          </a:p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8.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นวัตกรรมและเทคโนโลยีสารสนเทศทางการศึกษา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9.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การวัดและการประเมินผลการเรียนรู้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10.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การประกันคุณภาพการศึกษา</a:t>
            </a:r>
            <a:endParaRPr lang="th-TH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11. </a:t>
            </a:r>
            <a:r>
              <a:rPr lang="th-TH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คุณธรรม จริยธรรม และจรรยาบรรณ**เพิ่ม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64086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269115" y="-3102069"/>
            <a:ext cx="1505361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403648" y="49206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ข้อบังคับคุรุสภา ว่าด้วยมาตรฐานวิชาชีพ พ.ศ.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2556</a:t>
            </a:r>
            <a:endParaRPr lang="th-TH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79512" y="1872085"/>
            <a:ext cx="9144000" cy="3933179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anose="020B0604030504040204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1.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ความเป็นครู  			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2. </a:t>
            </a:r>
            <a:r>
              <a:rPr lang="th-TH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ปรัชญาการศึกษา**เพิ่ม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3.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ภาษาและวัฒนธรรม (เดิม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“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ภาษาและเทคโนโลยีสำหรับครู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”)</a:t>
            </a:r>
          </a:p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4.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จิตวิทยาสำหรับครู		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5.  </a:t>
            </a:r>
            <a:r>
              <a:rPr lang="th-TH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หลักสูตร**เพิ่ม</a:t>
            </a:r>
            <a:endParaRPr 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6.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การจัดการเรียนรู้และการจัดการชั้นเรียน (รวมจาก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2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มาตรฐานเป็น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1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มาตรฐาน)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7.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การวิจัยเพื่อพัฒนาการเรียนรู้ (เดิม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“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การวิจัยทางการศึกษา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”)</a:t>
            </a:r>
          </a:p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8.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นวัตกรรมและเทคโนโลยีสารสนเทศทางการศึกษา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9.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การวัดและการประเมินผลการเรียนรู้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10.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การประกันคุณภาพการศึกษา</a:t>
            </a:r>
            <a:endParaRPr lang="th-TH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11. </a:t>
            </a:r>
            <a:r>
              <a:rPr lang="th-TH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คุณธรรม จริยธรรม และจรรยาบรรณ**เพิ่ม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101101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 rot="16200000">
            <a:off x="4269116" y="-3201461"/>
            <a:ext cx="1505361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1763688" y="279210"/>
            <a:ext cx="6768752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4800" dirty="0"/>
              <a:t>จรรยาบรรณครู พ.ศ. 2539</a:t>
            </a:r>
            <a:endParaRPr lang="th-TH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1529408"/>
            <a:ext cx="9144000" cy="53285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anose="020B0604030504040204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smtClean="0">
                <a:solidFill>
                  <a:srgbClr val="0000F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1) </a:t>
            </a:r>
            <a:r>
              <a:rPr lang="th-TH" sz="2400" smtClean="0">
                <a:solidFill>
                  <a:srgbClr val="0000FF"/>
                </a:solidFill>
              </a:rPr>
              <a:t> ครูต้องรักและเมตตาศิษย์ โดยให้ความเอาใจใส่ช่วยเหลือส่งเสริมให้กำลังใจในการศึกษาเล่าเรียนแก่ศิษย์โดยเสมอหน้า</a:t>
            </a:r>
            <a:endParaRPr lang="en-US" sz="2400" smtClean="0">
              <a:solidFill>
                <a:srgbClr val="0000FF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smtClean="0">
                <a:solidFill>
                  <a:srgbClr val="0000F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2) </a:t>
            </a:r>
            <a:r>
              <a:rPr lang="th-TH" sz="2400" smtClean="0">
                <a:solidFill>
                  <a:srgbClr val="0000FF"/>
                </a:solidFill>
              </a:rPr>
              <a:t>ครูต้องอบรม สั่งสอน ฝึกฝน สร้างเสริมความรู้ ทักษะและนิสัย ที่ถูกต้องดีงาม ให้เกิดแก่ศิษย์ อย่างเต็มความสามารถด้วยความบริสุทธิ์ใจ</a:t>
            </a:r>
            <a:endParaRPr lang="th-TH" sz="2400" smtClean="0">
              <a:solidFill>
                <a:srgbClr val="0000FF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sz="2400" smtClean="0">
                <a:solidFill>
                  <a:srgbClr val="0000F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3) </a:t>
            </a:r>
            <a:r>
              <a:rPr lang="th-TH" sz="2400" smtClean="0">
                <a:solidFill>
                  <a:srgbClr val="0000FF"/>
                </a:solidFill>
              </a:rPr>
              <a:t>ครูต้องประพฤติ ปฏิบัติตนเป็นแบบอย่างที่ดีแก่ศิษย์ทั้งทางกาย วาจา และจิตใจ</a:t>
            </a:r>
            <a:endParaRPr lang="th-TH" sz="2400" smtClean="0">
              <a:solidFill>
                <a:srgbClr val="0000FF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sz="2400" smtClean="0">
                <a:solidFill>
                  <a:srgbClr val="0000F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4) </a:t>
            </a:r>
            <a:r>
              <a:rPr lang="th-TH" sz="2400" smtClean="0">
                <a:solidFill>
                  <a:srgbClr val="0000FF"/>
                </a:solidFill>
              </a:rPr>
              <a:t>ครูต้องไม่กระทำตนเป็นปฏิปักษ์ต่อความเจริญทางกาย สติปัญญา จิตใจ อารมณ์และสังคมของศิษย์</a:t>
            </a:r>
            <a:endParaRPr lang="en-US" sz="240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sz="2400" smtClean="0">
                <a:solidFill>
                  <a:srgbClr val="0000F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5) </a:t>
            </a:r>
            <a:r>
              <a:rPr lang="th-TH" sz="2400" smtClean="0">
                <a:solidFill>
                  <a:srgbClr val="0000FF"/>
                </a:solidFill>
              </a:rPr>
              <a:t>ครูต้องไม่แสวงหาประโยชน์อันเป็นอามิสสินจ้างจากศิษย์ ในการปฏิบัติหน้าที่ตามปกติ และไม่ใช้ให้ศิษย์กระทำการใด ๆ อันเป็นการหาผลประโยชน์ ให้แก่ตนโดยมิชอบ </a:t>
            </a:r>
            <a:endParaRPr lang="th-TH" sz="2400" smtClean="0">
              <a:solidFill>
                <a:srgbClr val="0000FF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sz="2400" smtClean="0">
                <a:solidFill>
                  <a:srgbClr val="0000F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6) </a:t>
            </a:r>
            <a:r>
              <a:rPr lang="th-TH" sz="2400" smtClean="0">
                <a:solidFill>
                  <a:srgbClr val="0000FF"/>
                </a:solidFill>
              </a:rPr>
              <a:t>ครูย่อมพัฒนาตนเองทั้งทางด้านวิชาชีพด้านบุคลิกภาพและวิสัยทัศน์ให้ทันต่อการพัฒนาทาง วิทยาการ เศรษฐกิจสังคมและการเมืองอยู่เสมอ</a:t>
            </a:r>
            <a:endParaRPr lang="th-TH" sz="2400" smtClean="0">
              <a:solidFill>
                <a:srgbClr val="0000FF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sz="2400" smtClean="0">
                <a:solidFill>
                  <a:srgbClr val="0000F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7) </a:t>
            </a:r>
            <a:r>
              <a:rPr lang="th-TH" sz="2400" smtClean="0">
                <a:solidFill>
                  <a:srgbClr val="0000FF"/>
                </a:solidFill>
              </a:rPr>
              <a:t>ครูย่อมรักและศรัทธาในวิชาชีพครูและเป็นสมาชิกที่ดีต่อองค์กรวิชาชีพครู </a:t>
            </a:r>
            <a:endParaRPr lang="en-US" sz="240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sz="2400" smtClean="0">
                <a:solidFill>
                  <a:srgbClr val="0000F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8) </a:t>
            </a:r>
            <a:r>
              <a:rPr lang="th-TH" sz="2400" smtClean="0">
                <a:solidFill>
                  <a:srgbClr val="0000FF"/>
                </a:solidFill>
              </a:rPr>
              <a:t>ครูพึงช่วยเหลือเกื้อกูลครูและชุมชนในทางสร้างสรรค์ โดยยึดมั่นในระบบคุณธรรมสร้างความสามัคคีในหมู่คณะ</a:t>
            </a:r>
            <a:endParaRPr lang="en-US" sz="240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sz="2400" smtClean="0">
                <a:solidFill>
                  <a:srgbClr val="0000F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9) </a:t>
            </a:r>
            <a:r>
              <a:rPr lang="th-TH" sz="2400" smtClean="0">
                <a:solidFill>
                  <a:srgbClr val="0000FF"/>
                </a:solidFill>
              </a:rPr>
              <a:t>ครูพึงประพฤติ ปฏิบัติตน เป็นผู้นำในการอนุรักษ์ และพัฒนาภูมิปัญญา และวัฒนธรรมไทย</a:t>
            </a:r>
            <a:endParaRPr lang="th-TH" sz="2400" dirty="0" smtClean="0">
              <a:solidFill>
                <a:srgbClr val="0000FF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455077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3"/>
          <p:cNvSpPr/>
          <p:nvPr/>
        </p:nvSpPr>
        <p:spPr>
          <a:xfrm rot="10800000">
            <a:off x="-27437" y="1293314"/>
            <a:ext cx="9171435" cy="5016005"/>
          </a:xfrm>
          <a:prstGeom prst="round2SameRect">
            <a:avLst/>
          </a:prstGeom>
          <a:solidFill>
            <a:schemeClr val="accent3">
              <a:lumMod val="40000"/>
              <a:lumOff val="6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ound Same Side Corner Rectangle 4"/>
          <p:cNvSpPr/>
          <p:nvPr/>
        </p:nvSpPr>
        <p:spPr>
          <a:xfrm rot="16200000">
            <a:off x="4519155" y="-3346956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755576" y="116632"/>
            <a:ext cx="8388424" cy="93610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1. หลักเกณฑ์การฝึกปฏิบัติ ฯ (ต่อ)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th-TH" sz="5400" dirty="0">
              <a:effectLst>
                <a:glow rad="101600">
                  <a:srgbClr val="FFFF00">
                    <a:alpha val="60000"/>
                  </a:srgbClr>
                </a:glo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สี่เหลี่ยมผืนผ้า 3"/>
          <p:cNvSpPr/>
          <p:nvPr/>
        </p:nvSpPr>
        <p:spPr>
          <a:xfrm>
            <a:off x="129788" y="1316342"/>
            <a:ext cx="8856984" cy="5509200"/>
          </a:xfrm>
          <a:prstGeom prst="rect">
            <a:avLst/>
          </a:prstGeom>
          <a:solidFill>
            <a:srgbClr val="EEE78E"/>
          </a:solidFill>
        </p:spPr>
        <p:txBody>
          <a:bodyPr wrap="square">
            <a:spAutoFit/>
          </a:bodyPr>
          <a:lstStyle/>
          <a:p>
            <a:pPr algn="thaiDist">
              <a:tabLst>
                <a:tab pos="363538" algn="l"/>
              </a:tabLst>
            </a:pPr>
            <a:r>
              <a:rPr lang="th-TH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ข้อกำหนด </a:t>
            </a:r>
            <a:r>
              <a:rPr lang="th-TH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3200" b="1" dirty="0" smtClean="0">
                <a:latin typeface="TH Niramit AS" pitchFamily="2" charset="-34"/>
                <a:cs typeface="TH Niramit AS" pitchFamily="2" charset="-34"/>
              </a:rPr>
              <a:t>การปฏิบัติการสอน </a:t>
            </a:r>
          </a:p>
          <a:p>
            <a:pPr algn="thaiDist">
              <a:tabLst>
                <a:tab pos="363538" algn="l"/>
              </a:tabLst>
            </a:pP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     </a:t>
            </a:r>
            <a:r>
              <a:rPr lang="th-TH" sz="3200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  <a:sym typeface="Webdings" panose="05030102010509060703" pitchFamily="18" charset="2"/>
              </a:rPr>
              <a:t>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จะต้องแบ่งเป็น 2 ภาคการศึกษา มีหน่วยกิตรวมกันไม่น้อยกว่ามาตรฐาน และ</a:t>
            </a:r>
            <a:r>
              <a:rPr lang="th-TH" sz="3200" u="sng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มีชั่วโมงสอนในวิชาเอกไม่น้อยกว่าสัปดาห์ละ 8 ชั่วโมง </a:t>
            </a:r>
            <a:r>
              <a:rPr lang="th-TH" sz="3200" b="1" dirty="0" smtClean="0">
                <a:latin typeface="TH Niramit AS" pitchFamily="2" charset="-34"/>
                <a:cs typeface="TH Niramit AS" pitchFamily="2" charset="-34"/>
              </a:rPr>
              <a:t>เป็นเวลาไม่น้อยกว่า 15 สัปดาห์ 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รวมแล้วไม่น้อยกว่า 120 ชั่วโมง ต่อภาคการศึกษา มีเวลาเตรียมการสอน ตรวจงาน และการปฏิบัติงานอื่นที่ได้รับมอบหมายไม่น้อยกว่า ภาคการศึกษาละ 120 ชั่วโมง</a:t>
            </a:r>
          </a:p>
          <a:p>
            <a:pPr algn="thaiDist">
              <a:tabLst>
                <a:tab pos="363538" algn="l"/>
              </a:tabLst>
            </a:pPr>
            <a:r>
              <a:rPr lang="th-TH" sz="3200" dirty="0" smtClean="0">
                <a:latin typeface="TH Niramit AS" pitchFamily="2" charset="-34"/>
                <a:cs typeface="TH Niramit AS" pitchFamily="2" charset="-34"/>
                <a:sym typeface="Webdings" panose="05030102010509060703" pitchFamily="18" charset="2"/>
              </a:rPr>
              <a:t>    </a:t>
            </a:r>
            <a:r>
              <a:rPr lang="th-TH" sz="3200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  <a:sym typeface="Webdings" panose="05030102010509060703" pitchFamily="18" charset="2"/>
              </a:rPr>
              <a:t>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มีการ</a:t>
            </a:r>
            <a:r>
              <a:rPr lang="th-TH" sz="3200" u="sng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พบคณาจารย์และเข้าร่วมสัมมนาการศึกษา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กับคณาจารย์และเพื่อนนิสิตนักศึกษา โดยการใช้สื่อ และ/หรือ </a:t>
            </a:r>
            <a:r>
              <a:rPr lang="en-US" sz="3200" dirty="0" smtClean="0">
                <a:latin typeface="TH Niramit AS" pitchFamily="2" charset="-34"/>
                <a:cs typeface="TH Niramit AS" pitchFamily="2" charset="-34"/>
              </a:rPr>
              <a:t>Face to face </a:t>
            </a:r>
            <a:r>
              <a:rPr lang="th-TH" sz="3200" b="1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ไม่น้อยกว่า</a:t>
            </a:r>
            <a:r>
              <a:rPr lang="en-US" sz="3200" b="1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 15 </a:t>
            </a:r>
            <a:r>
              <a:rPr lang="th-TH" sz="3200" b="1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ชั่วโมง</a:t>
            </a:r>
            <a:r>
              <a:rPr lang="en-US" sz="3200" b="1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3200" b="1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ต่อภาคการศึกษา</a:t>
            </a:r>
          </a:p>
          <a:p>
            <a:pPr algn="thaiDist">
              <a:tabLst>
                <a:tab pos="363538" algn="l"/>
              </a:tabLst>
            </a:pP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     </a:t>
            </a:r>
            <a:r>
              <a:rPr lang="th-TH" sz="3200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  <a:sym typeface="Webdings" panose="05030102010509060703" pitchFamily="18" charset="2"/>
              </a:rPr>
              <a:t>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มี</a:t>
            </a:r>
            <a:r>
              <a:rPr lang="th-TH" sz="3200" u="sng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</a:rPr>
              <a:t>การวัดและประเมินผล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การฝึกปฏิบัติวิชาชีพระหว่างเรียนและการปฏิบัติการสอนในสถานศึกษาอย่างเป็นระบบ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ame Side Corner Rectangle 5"/>
          <p:cNvSpPr/>
          <p:nvPr/>
        </p:nvSpPr>
        <p:spPr>
          <a:xfrm rot="16200000">
            <a:off x="4313589" y="-3221446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C0099"/>
          </a:solidFill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550010" y="303466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Q &amp; A</a:t>
            </a:r>
            <a:endParaRPr lang="en-US" sz="6000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ctr">
              <a:buNone/>
            </a:pPr>
            <a:endParaRPr lang="th-TH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988840"/>
            <a:ext cx="4520909" cy="339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805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3"/>
          <p:cNvSpPr/>
          <p:nvPr/>
        </p:nvSpPr>
        <p:spPr>
          <a:xfrm rot="10800000">
            <a:off x="17023" y="1409947"/>
            <a:ext cx="9126976" cy="5016005"/>
          </a:xfrm>
          <a:prstGeom prst="round2SameRect">
            <a:avLst/>
          </a:prstGeom>
          <a:solidFill>
            <a:schemeClr val="accent3">
              <a:lumMod val="40000"/>
              <a:lumOff val="6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ound Same Side Corner Rectangle 4"/>
          <p:cNvSpPr/>
          <p:nvPr/>
        </p:nvSpPr>
        <p:spPr>
          <a:xfrm rot="16200000">
            <a:off x="4519155" y="-3346956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755576" y="11663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     1</a:t>
            </a:r>
            <a:r>
              <a:rPr lang="th-TH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. หลักเกณฑ์การฝึกปฏิบัติ ฯ (ต่อ)</a:t>
            </a:r>
          </a:p>
        </p:txBody>
      </p:sp>
      <p:sp>
        <p:nvSpPr>
          <p:cNvPr id="7" name="สี่เหลี่ยมผืนผ้า 3"/>
          <p:cNvSpPr/>
          <p:nvPr/>
        </p:nvSpPr>
        <p:spPr>
          <a:xfrm>
            <a:off x="746733" y="1409947"/>
            <a:ext cx="8083369" cy="1754326"/>
          </a:xfrm>
          <a:prstGeom prst="rect">
            <a:avLst/>
          </a:prstGeom>
          <a:solidFill>
            <a:srgbClr val="EEE78E"/>
          </a:solidFill>
        </p:spPr>
        <p:txBody>
          <a:bodyPr wrap="square">
            <a:spAutoFit/>
          </a:bodyPr>
          <a:lstStyle/>
          <a:p>
            <a:pPr algn="thaiDist">
              <a:tabLst>
                <a:tab pos="363538" algn="l"/>
              </a:tabLst>
            </a:pPr>
            <a:r>
              <a:rPr lang="th-TH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ข้อกำหนด</a:t>
            </a: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การพัฒนาคุณลักษณะความเป็นครู </a:t>
            </a:r>
          </a:p>
          <a:p>
            <a:pPr algn="thaiDist">
              <a:tabLst>
                <a:tab pos="363538" algn="l"/>
              </a:tabLst>
            </a:pPr>
            <a:r>
              <a:rPr lang="th-TH" sz="3600" dirty="0" smtClean="0">
                <a:latin typeface="TH Niramit AS" pitchFamily="2" charset="-34"/>
                <a:cs typeface="TH Niramit AS" pitchFamily="2" charset="-34"/>
              </a:rPr>
              <a:t>     </a:t>
            </a:r>
            <a:r>
              <a:rPr lang="th-TH" sz="3600" dirty="0" smtClean="0">
                <a:solidFill>
                  <a:srgbClr val="FF0000"/>
                </a:solidFill>
                <a:latin typeface="TH Niramit AS" pitchFamily="2" charset="-34"/>
                <a:cs typeface="TH Niramit AS" pitchFamily="2" charset="-34"/>
                <a:sym typeface="Webdings" panose="05030102010509060703" pitchFamily="18" charset="2"/>
              </a:rPr>
              <a:t>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เข้าร่วมกิจกรรมการพัฒนาคุณลักษณะความเป็นครู </a:t>
            </a:r>
          </a:p>
          <a:p>
            <a:pPr algn="thaiDist">
              <a:tabLst>
                <a:tab pos="363538" algn="l"/>
              </a:tabLst>
            </a:pPr>
            <a:r>
              <a:rPr lang="th-TH" sz="3200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3200" dirty="0" smtClean="0">
                <a:latin typeface="TH Niramit AS" pitchFamily="2" charset="-34"/>
                <a:cs typeface="TH Niramit AS" pitchFamily="2" charset="-34"/>
              </a:rPr>
              <a:t>             ปีละไม่น้อยกว่า 1 กิจกรรม ได้แก่ </a:t>
            </a:r>
            <a:endParaRPr lang="th-TH" sz="3600" dirty="0" smtClean="0">
              <a:latin typeface="TH Niramit AS" pitchFamily="2" charset="-34"/>
              <a:cs typeface="TH Niramit AS" pitchFamily="2" charset="-34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9335916"/>
              </p:ext>
            </p:extLst>
          </p:nvPr>
        </p:nvGraphicFramePr>
        <p:xfrm>
          <a:off x="70990" y="3318432"/>
          <a:ext cx="9073009" cy="3379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 Same Side Corner Rectangle 18"/>
          <p:cNvSpPr/>
          <p:nvPr/>
        </p:nvSpPr>
        <p:spPr>
          <a:xfrm rot="16200000">
            <a:off x="4519155" y="-3346956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ชื่อเรื่อง 1"/>
          <p:cNvSpPr txBox="1">
            <a:spLocks/>
          </p:cNvSpPr>
          <p:nvPr/>
        </p:nvSpPr>
        <p:spPr>
          <a:xfrm>
            <a:off x="2411760" y="116632"/>
            <a:ext cx="6732240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r>
              <a:rPr lang="th-TH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itchFamily="2" charset="-34"/>
              </a:rPr>
              <a:t>2. ระยะเวลาการฝึก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4939137"/>
              </p:ext>
            </p:extLst>
          </p:nvPr>
        </p:nvGraphicFramePr>
        <p:xfrm>
          <a:off x="457200" y="1916832"/>
          <a:ext cx="8686800" cy="4090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 Same Side Corner Rectangle 12"/>
          <p:cNvSpPr/>
          <p:nvPr/>
        </p:nvSpPr>
        <p:spPr>
          <a:xfrm rot="16200000">
            <a:off x="4524084" y="-3281940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ชื่อเรื่อง 1"/>
          <p:cNvSpPr txBox="1">
            <a:spLocks/>
          </p:cNvSpPr>
          <p:nvPr/>
        </p:nvSpPr>
        <p:spPr>
          <a:xfrm>
            <a:off x="1547664" y="275406"/>
            <a:ext cx="7272808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449263" indent="-449263"/>
            <a:r>
              <a:rPr lang="th-TH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3.	ผู้ประสานงานฝ่ายฝึกประสบการณ์ฯ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875517"/>
              </p:ext>
            </p:extLst>
          </p:nvPr>
        </p:nvGraphicFramePr>
        <p:xfrm>
          <a:off x="467544" y="1556792"/>
          <a:ext cx="8496943" cy="4943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6562"/>
                <a:gridCol w="1719118"/>
                <a:gridCol w="2100609"/>
                <a:gridCol w="2260654"/>
              </a:tblGrid>
              <a:tr h="719639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ชื่อ สกุล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ตำแหน่ง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โทรศัพท์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มือถือ</a:t>
                      </a:r>
                      <a:endParaRPr lang="th-TH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1242117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ดร.ธิดาวัลย์</a:t>
                      </a:r>
                      <a:r>
                        <a:rPr lang="th-TH" sz="2400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อุ่นกอง</a:t>
                      </a:r>
                      <a:endParaRPr lang="th-TH" sz="2400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รองคณบดีฝ่ายวิชาการ</a:t>
                      </a:r>
                      <a:endParaRPr lang="th-TH" sz="2400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054-466666 ต่อ1175</a:t>
                      </a:r>
                      <a:endParaRPr lang="th-TH" sz="2400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084-8088714</a:t>
                      </a:r>
                    </a:p>
                    <a:p>
                      <a:endParaRPr lang="th-TH" sz="2400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719639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ดร.รุ่งทิวา</a:t>
                      </a:r>
                      <a:r>
                        <a:rPr lang="th-TH" sz="2400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กองสอน</a:t>
                      </a:r>
                      <a:endParaRPr lang="th-TH" sz="2400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ผช.คณบดี</a:t>
                      </a:r>
                      <a:endParaRPr lang="th-TH" sz="2400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400" b="1" dirty="0" smtClean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054-466666 ต่อ1165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089-2633292</a:t>
                      </a:r>
                      <a:endParaRPr lang="th-TH" sz="2400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719639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น.ส.ปวันรัตน์ วังมา</a:t>
                      </a:r>
                      <a:endParaRPr lang="th-TH" sz="2400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นักวิชาการการศึกษา</a:t>
                      </a:r>
                      <a:endParaRPr lang="th-TH" sz="2400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th-TH" sz="2400" b="1" dirty="0" smtClean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  <a:p>
                      <a:pPr algn="ctr"/>
                      <a:r>
                        <a:rPr lang="th-TH" sz="2400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093-1800546</a:t>
                      </a:r>
                      <a:endParaRPr lang="th-TH" sz="2400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719639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น.ส.วราภรณ์ สังวาลย์</a:t>
                      </a:r>
                      <a:endParaRPr lang="th-TH" sz="2400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จนท. วิชาการ</a:t>
                      </a:r>
                      <a:endParaRPr lang="th-TH" sz="2400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054-466666 ต่อ1163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719639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นายวิชา อยู่ศิริ</a:t>
                      </a:r>
                      <a:endParaRPr lang="th-TH" sz="2400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จนท.วิชาการ</a:t>
                      </a:r>
                      <a:endParaRPr lang="th-TH" sz="2400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3"/>
          <p:cNvSpPr/>
          <p:nvPr/>
        </p:nvSpPr>
        <p:spPr>
          <a:xfrm rot="10800000">
            <a:off x="-27437" y="1332237"/>
            <a:ext cx="9171435" cy="5016005"/>
          </a:xfrm>
          <a:prstGeom prst="round2SameRect">
            <a:avLst/>
          </a:prstGeom>
          <a:solidFill>
            <a:schemeClr val="accent3">
              <a:lumMod val="40000"/>
              <a:lumOff val="6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ound Same Side Corner Rectangle 4"/>
          <p:cNvSpPr/>
          <p:nvPr/>
        </p:nvSpPr>
        <p:spPr>
          <a:xfrm rot="16200000">
            <a:off x="4519155" y="-3346956"/>
            <a:ext cx="1293314" cy="7956376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755576" y="116632"/>
            <a:ext cx="838842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Cordia New" pitchFamily="34" charset="-34"/>
              </a:defRPr>
            </a:lvl9pPr>
            <a:extLst/>
          </a:lstStyle>
          <a:p>
            <a:pPr marL="449263" indent="-449263"/>
            <a:r>
              <a:rPr lang="th-TH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    4. ปฏิทิน </a:t>
            </a:r>
            <a:r>
              <a:rPr lang="th-TH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ภาคการศึกษาต้น/25</a:t>
            </a: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itchFamily="2" charset="-34"/>
                <a:cs typeface="TH Niramit AS" panose="02000506000000020004" pitchFamily="2" charset="-34"/>
              </a:rPr>
              <a:t>60</a:t>
            </a:r>
            <a:endParaRPr lang="th-TH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579296" cy="4921452"/>
          </a:xfrm>
        </p:spPr>
        <p:txBody>
          <a:bodyPr/>
          <a:lstStyle/>
          <a:p>
            <a:endParaRPr lang="th-TH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81433"/>
              </p:ext>
            </p:extLst>
          </p:nvPr>
        </p:nvGraphicFramePr>
        <p:xfrm>
          <a:off x="251520" y="1481138"/>
          <a:ext cx="8640959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7222"/>
                <a:gridCol w="186373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กิจกรรม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เดือน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ประชุมสัมมนาอาจารย์นิเทศก์นิสิตฝึกประสบการณ์วิชาชีพครู ประจำภาคการศึกษา</a:t>
                      </a:r>
                      <a:endParaRPr lang="th-TH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มีนาคม </a:t>
                      </a:r>
                      <a:endParaRPr lang="th-TH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ประชุมผู้บริหารและครูพี่เลี้ยงโรงเรียนฝึกประสบการณ์วิชาชีพครู </a:t>
                      </a:r>
                      <a:endParaRPr lang="th-TH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เมษายน</a:t>
                      </a:r>
                      <a:endParaRPr lang="th-TH" sz="28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ปฐมนิเทศนิสิต อบรมเตรียมความพร้อมก่อนฝึกประสบการณ์วิชาชีพครู </a:t>
                      </a:r>
                      <a:endParaRPr lang="th-TH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เมษายน</a:t>
                      </a:r>
                      <a:endParaRPr lang="th-TH" sz="28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นิสิตรายงานตัวเข้าฝึกปฏิบัติงานวิชาชีพในสถานศึกษา</a:t>
                      </a:r>
                      <a:endParaRPr lang="th-TH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ตามสถานศึกษากำหนด</a:t>
                      </a:r>
                      <a:endParaRPr lang="th-TH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นิสิตปฏิบัติการฝึกประสบการณ์วิชาชีพครูในสถานศึกษา</a:t>
                      </a:r>
                      <a:endParaRPr lang="th-TH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พ.ค. – ต.ค. </a:t>
                      </a:r>
                      <a:endParaRPr lang="th-TH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theme/theme1.xml><?xml version="1.0" encoding="utf-8"?>
<a:theme xmlns:a="http://schemas.openxmlformats.org/drawingml/2006/main" name="รวมกลุ่ม">
  <a:themeElements>
    <a:clrScheme name="รวมกลุ่ม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รวมกลุ่ม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รวมกลุ่ม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ทางเดิน">
  <a:themeElements>
    <a:clrScheme name="ทางเดิน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ทางเดิน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ทางเดิน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เทศบาล">
  <a:themeElements>
    <a:clrScheme name="เทศบาล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เทศบาล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เทศบาล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0_อุดมสมบูรณ์">
  <a:themeElements>
    <a:clrScheme name="อุดมสมบูรณ์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10_อุดมสมบูรณ์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อุดมสมบูรณ์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8_ไหลเวียน">
  <a:themeElements>
    <a:clrScheme name="ไหลเวียน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_ไหลเวียน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ไหลเวียน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รวมกลุ่ม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รวมกลุ่ม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รวมกลุ่ม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รวมกลุ่ม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.xml><?xml version="1.0" encoding="utf-8"?>
<a:themeOverride xmlns:a="http://schemas.openxmlformats.org/drawingml/2006/main">
  <a:clrScheme name="ทางเดิน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6.xml><?xml version="1.0" encoding="utf-8"?>
<a:themeOverride xmlns:a="http://schemas.openxmlformats.org/drawingml/2006/main">
  <a:clrScheme name="อุดมสมบูรณ์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7.xml><?xml version="1.0" encoding="utf-8"?>
<a:themeOverride xmlns:a="http://schemas.openxmlformats.org/drawingml/2006/main">
  <a:clrScheme name="ไหลเวียน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ไหลเวียน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941</TotalTime>
  <Words>2888</Words>
  <Application>Microsoft Office PowerPoint</Application>
  <PresentationFormat>On-screen Show (4:3)</PresentationFormat>
  <Paragraphs>469</Paragraphs>
  <Slides>50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50</vt:i4>
      </vt:variant>
      <vt:variant>
        <vt:lpstr>Custom Shows</vt:lpstr>
      </vt:variant>
      <vt:variant>
        <vt:i4>1</vt:i4>
      </vt:variant>
    </vt:vector>
  </HeadingPairs>
  <TitlesOfParts>
    <vt:vector size="74" baseType="lpstr">
      <vt:lpstr>Angsana New</vt:lpstr>
      <vt:lpstr>Arial</vt:lpstr>
      <vt:lpstr>Calibri</vt:lpstr>
      <vt:lpstr>Cordia New</vt:lpstr>
      <vt:lpstr>Franklin Gothic Book</vt:lpstr>
      <vt:lpstr>Franklin Gothic Medium</vt:lpstr>
      <vt:lpstr>Georgia</vt:lpstr>
      <vt:lpstr>IrisUPC</vt:lpstr>
      <vt:lpstr>LilyUPC</vt:lpstr>
      <vt:lpstr>Lucida Sans Unicode</vt:lpstr>
      <vt:lpstr>TH Niramit AS</vt:lpstr>
      <vt:lpstr>TH SarabunPSK</vt:lpstr>
      <vt:lpstr>Trebuchet MS</vt:lpstr>
      <vt:lpstr>Verdana</vt:lpstr>
      <vt:lpstr>Webdings</vt:lpstr>
      <vt:lpstr>Wingdings</vt:lpstr>
      <vt:lpstr>Wingdings 2</vt:lpstr>
      <vt:lpstr>Wingdings 3</vt:lpstr>
      <vt:lpstr>รวมกลุ่ม</vt:lpstr>
      <vt:lpstr>ทางเดิน</vt:lpstr>
      <vt:lpstr>เทศบาล</vt:lpstr>
      <vt:lpstr>10_อุดมสมบูรณ์</vt:lpstr>
      <vt:lpstr>8_ไหลเวียน</vt:lpstr>
      <vt:lpstr>ระบบการฝึกประสบการณ์วิชาชีพครู  และแนวปฏิบัติสำหรับสถานศึกษา</vt:lpstr>
      <vt:lpstr>11 Topics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การนำเสนอแบบกำหนดเอง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ACER</dc:creator>
  <cp:lastModifiedBy>waraphorn sangwan</cp:lastModifiedBy>
  <cp:revision>181</cp:revision>
  <cp:lastPrinted>2015-04-19T11:45:03Z</cp:lastPrinted>
  <dcterms:created xsi:type="dcterms:W3CDTF">2007-10-15T13:30:34Z</dcterms:created>
  <dcterms:modified xsi:type="dcterms:W3CDTF">2017-12-06T03:00:52Z</dcterms:modified>
</cp:coreProperties>
</file>